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8" r:id="rId17"/>
    <p:sldId id="279" r:id="rId18"/>
    <p:sldId id="281" r:id="rId19"/>
    <p:sldId id="282" r:id="rId20"/>
    <p:sldId id="285" r:id="rId21"/>
    <p:sldId id="286" r:id="rId22"/>
    <p:sldId id="288" r:id="rId23"/>
    <p:sldId id="289" r:id="rId24"/>
    <p:sldId id="290" r:id="rId25"/>
    <p:sldId id="29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3752548-D340-4845-830F-C9B4C67CC17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35E35C8-DDF1-4481-879C-85C58273C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3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2548-D340-4845-830F-C9B4C67CC17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35C8-DDF1-4481-879C-85C58273C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6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3752548-D340-4845-830F-C9B4C67CC17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5E35C8-DDF1-4481-879C-85C58273C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55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3752548-D340-4845-830F-C9B4C67CC17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5E35C8-DDF1-4481-879C-85C58273CC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4607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3752548-D340-4845-830F-C9B4C67CC17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5E35C8-DDF1-4481-879C-85C58273C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02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2548-D340-4845-830F-C9B4C67CC17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35C8-DDF1-4481-879C-85C58273C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3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2548-D340-4845-830F-C9B4C67CC17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35C8-DDF1-4481-879C-85C58273C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53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2548-D340-4845-830F-C9B4C67CC17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35C8-DDF1-4481-879C-85C58273C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60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3752548-D340-4845-830F-C9B4C67CC17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5E35C8-DDF1-4481-879C-85C58273C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2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2548-D340-4845-830F-C9B4C67CC17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35C8-DDF1-4481-879C-85C58273C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6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3752548-D340-4845-830F-C9B4C67CC17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5E35C8-DDF1-4481-879C-85C58273C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2548-D340-4845-830F-C9B4C67CC17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35C8-DDF1-4481-879C-85C58273C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6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2548-D340-4845-830F-C9B4C67CC17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35C8-DDF1-4481-879C-85C58273C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8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2548-D340-4845-830F-C9B4C67CC17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35C8-DDF1-4481-879C-85C58273C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0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2548-D340-4845-830F-C9B4C67CC17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35C8-DDF1-4481-879C-85C58273C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6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2548-D340-4845-830F-C9B4C67CC17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35C8-DDF1-4481-879C-85C58273C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0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2548-D340-4845-830F-C9B4C67CC17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35C8-DDF1-4481-879C-85C58273C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4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52548-D340-4845-830F-C9B4C67CC17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E35C8-DDF1-4481-879C-85C58273C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4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E7AC9-93A9-4958-AD5E-29F6D71699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9EB162-A93F-461F-A018-78B3F23AE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3 Module 2</a:t>
            </a:r>
          </a:p>
        </p:txBody>
      </p:sp>
    </p:spTree>
    <p:extLst>
      <p:ext uri="{BB962C8B-B14F-4D97-AF65-F5344CB8AC3E}">
        <p14:creationId xmlns:p14="http://schemas.microsoft.com/office/powerpoint/2010/main" val="3320705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9A5F8-E00A-4E86-98E5-B82E21E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light move from a source to your eye?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1893D-B0C7-411D-A370-C23F9AD74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travels as waves moving away from a source. </a:t>
            </a:r>
          </a:p>
          <a:p>
            <a:r>
              <a:rPr lang="en-US" dirty="0"/>
              <a:t>Light makes it possible for you to see objects. </a:t>
            </a:r>
          </a:p>
          <a:p>
            <a:r>
              <a:rPr lang="en-US" dirty="0"/>
              <a:t>It can travel directly from a source. It can also be seen reflecting off some objects. </a:t>
            </a:r>
          </a:p>
          <a:p>
            <a:r>
              <a:rPr lang="en-US" dirty="0"/>
              <a:t>Light waves can be described as countless rays spreading out in all directions from a source. </a:t>
            </a:r>
          </a:p>
          <a:p>
            <a:r>
              <a:rPr lang="en-US" dirty="0"/>
              <a:t>Shadows form when an object blocks the path of these rays. </a:t>
            </a:r>
          </a:p>
          <a:p>
            <a:r>
              <a:rPr lang="en-US" dirty="0"/>
              <a:t>Shadows show that light normally travels in a straight line. </a:t>
            </a:r>
          </a:p>
          <a:p>
            <a:r>
              <a:rPr lang="en-US" dirty="0"/>
              <a:t>Light can spread out slightly as it moves through a small opening. </a:t>
            </a:r>
          </a:p>
        </p:txBody>
      </p:sp>
    </p:spTree>
    <p:extLst>
      <p:ext uri="{BB962C8B-B14F-4D97-AF65-F5344CB8AC3E}">
        <p14:creationId xmlns:p14="http://schemas.microsoft.com/office/powerpoint/2010/main" val="2577590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2E2-113A-42AC-A187-2B28842C5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light interact with matter?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0007D-C31A-4462-9EED-A245755D5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Matter can transmit, absorb, or reflect waves. </a:t>
            </a:r>
          </a:p>
          <a:p>
            <a:r>
              <a:rPr lang="en-US" dirty="0"/>
              <a:t>How do these interactions affect light that travels from a source to your eyes?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00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1A659-F162-4A7C-BEAC-291A17C97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64373"/>
            <a:ext cx="11871702" cy="1293028"/>
          </a:xfrm>
        </p:spPr>
        <p:txBody>
          <a:bodyPr/>
          <a:lstStyle/>
          <a:p>
            <a:r>
              <a:rPr lang="en-US" dirty="0"/>
              <a:t>Transmission, scattering  and absorption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A0F8-C185-4F2B-9A7D-0988178E9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1308"/>
            <a:ext cx="10820400" cy="5106692"/>
          </a:xfrm>
        </p:spPr>
        <p:txBody>
          <a:bodyPr>
            <a:normAutofit/>
          </a:bodyPr>
          <a:lstStyle/>
          <a:p>
            <a:r>
              <a:rPr lang="en-US" dirty="0"/>
              <a:t>Air and clear glass transmit light with little or no distortion. </a:t>
            </a:r>
          </a:p>
          <a:p>
            <a:r>
              <a:rPr lang="en-US" dirty="0"/>
              <a:t>A material that allows almost all of the light striking it to pass through, and through which objects can be seen clearly is transparent. </a:t>
            </a:r>
          </a:p>
          <a:p>
            <a:r>
              <a:rPr lang="en-US" dirty="0"/>
              <a:t>Materials such as waxed paper or frosted glass also transmit light, but you cannot see objects through the materials clearly. </a:t>
            </a:r>
          </a:p>
          <a:p>
            <a:r>
              <a:rPr lang="en-US" dirty="0"/>
              <a:t>Light that moves through the material is scattered. </a:t>
            </a:r>
          </a:p>
          <a:p>
            <a:r>
              <a:rPr lang="en-US" dirty="0"/>
              <a:t>A material that allows most of the light that strikes it to pass through, but through which objects appear blurry is translucent. </a:t>
            </a:r>
          </a:p>
          <a:p>
            <a:r>
              <a:rPr lang="en-US" dirty="0"/>
              <a:t>Some materials absorb most of the light that strikes them. These materials transmit no light. </a:t>
            </a:r>
          </a:p>
          <a:p>
            <a:r>
              <a:rPr lang="en-US" dirty="0"/>
              <a:t>Therefore, you cannot see objects through them. </a:t>
            </a:r>
          </a:p>
          <a:p>
            <a:r>
              <a:rPr lang="en-US" dirty="0"/>
              <a:t>A material through which light does not pass is opaque. </a:t>
            </a:r>
          </a:p>
        </p:txBody>
      </p:sp>
    </p:spTree>
    <p:extLst>
      <p:ext uri="{BB962C8B-B14F-4D97-AF65-F5344CB8AC3E}">
        <p14:creationId xmlns:p14="http://schemas.microsoft.com/office/powerpoint/2010/main" val="2128915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DA7F7-FE25-4D46-9CDE-D6CD5B72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BA57B-ADE4-43AD-A68E-2BFFCF027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Why can you see your reflection clearly in a mirror but not in the wall of your room? </a:t>
            </a:r>
          </a:p>
          <a:p>
            <a:r>
              <a:rPr lang="en-US" dirty="0"/>
              <a:t>Waves reflect off surfaces according to the law of reflection. </a:t>
            </a:r>
          </a:p>
          <a:p>
            <a:r>
              <a:rPr lang="en-US" dirty="0"/>
              <a:t>Light rays that reflects from a smooth surface form a clear image. </a:t>
            </a:r>
          </a:p>
          <a:p>
            <a:r>
              <a:rPr lang="en-US" dirty="0"/>
              <a:t>Rays that reflects from a bumpy surface scatter in many directions. </a:t>
            </a:r>
          </a:p>
          <a:p>
            <a:r>
              <a:rPr lang="en-US" dirty="0"/>
              <a:t>A wall seems smooth, but up close it is too bumpy to form a clear image. </a:t>
            </a:r>
          </a:p>
          <a:p>
            <a:r>
              <a:rPr lang="en-US" dirty="0"/>
              <a:t>Different types of matter interact with light in different ways. </a:t>
            </a:r>
          </a:p>
          <a:p>
            <a:r>
              <a:rPr lang="en-US" dirty="0"/>
              <a:t>For example, a window transmits and reflects light. </a:t>
            </a:r>
          </a:p>
          <a:p>
            <a:r>
              <a:rPr lang="en-US" dirty="0"/>
              <a:t>Although you can see through a transparent window, you also can see your reflection. </a:t>
            </a:r>
          </a:p>
          <a:p>
            <a:r>
              <a:rPr lang="en-US" dirty="0"/>
              <a:t>Some of the light that strikes an opaque object, such as a book, is absorbed and reflected at the same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4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B7F8-7E39-49F2-A985-01926EAF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E1991-7683-4772-8B4A-0BF4B2803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9315"/>
            <a:ext cx="10820400" cy="5168685"/>
          </a:xfrm>
        </p:spPr>
        <p:txBody>
          <a:bodyPr>
            <a:normAutofit/>
          </a:bodyPr>
          <a:lstStyle/>
          <a:p>
            <a:r>
              <a:rPr lang="en-US" dirty="0"/>
              <a:t>Light reflects a lot like a tennis ball bouncing off a wall. </a:t>
            </a:r>
          </a:p>
          <a:p>
            <a:r>
              <a:rPr lang="en-US" dirty="0"/>
              <a:t>Straight arrows called rays show how light reflects, as seen in the figure to the left. </a:t>
            </a:r>
          </a:p>
          <a:p>
            <a:r>
              <a:rPr lang="en-US" dirty="0"/>
              <a:t>An imaginary line perpendicular to a reflecting surface is the normal. </a:t>
            </a:r>
          </a:p>
          <a:p>
            <a:r>
              <a:rPr lang="en-US" dirty="0"/>
              <a:t>The light ray moving toward the surface is the incident ray. </a:t>
            </a:r>
          </a:p>
          <a:p>
            <a:r>
              <a:rPr lang="en-US" dirty="0"/>
              <a:t>The light ray moving away is the reflected ray. </a:t>
            </a:r>
          </a:p>
          <a:p>
            <a:r>
              <a:rPr lang="en-US" dirty="0"/>
              <a:t>Notice the angle formed where an incident ray meets a normal. This is the angle of incidence.</a:t>
            </a:r>
          </a:p>
          <a:p>
            <a:r>
              <a:rPr lang="en-US" dirty="0"/>
              <a:t>A reflected ray forms an identical angle on the other side of the normal. </a:t>
            </a:r>
          </a:p>
          <a:p>
            <a:r>
              <a:rPr lang="en-US" dirty="0"/>
              <a:t>This angle is the angle of reflection. </a:t>
            </a:r>
          </a:p>
          <a:p>
            <a:r>
              <a:rPr lang="en-US" dirty="0"/>
              <a:t>According to the law of reflection, when a wave is reflected from a surface, the angle of reflection is equal to the angle of incidence.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04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EABB3-DA3D-4456-883A-A42272A9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DC8C0-AA66-4E0F-9036-AE3DAE29A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lane mirrors - laws of reflection">
            <a:extLst>
              <a:ext uri="{FF2B5EF4-FFF2-40B4-BE49-F238E27FC236}">
                <a16:creationId xmlns:a16="http://schemas.microsoft.com/office/drawing/2014/main" id="{0A394B11-0AB5-4F58-A8A4-9E131D40F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80404"/>
            <a:ext cx="5221540" cy="30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0BE08FB-6FBD-40D2-A442-0B38B5F7A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224" y="2194560"/>
            <a:ext cx="4500976" cy="358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737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4B1D6-99DD-430B-8E9E-5350C1A5A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sz="4000"/>
              <a:t>Scattering</a:t>
            </a:r>
          </a:p>
        </p:txBody>
      </p:sp>
      <p:pic>
        <p:nvPicPr>
          <p:cNvPr id="4" name="Picture 3" descr="A picture containing light, white, man, plane&#10;&#10;Description automatically generated">
            <a:extLst>
              <a:ext uri="{FF2B5EF4-FFF2-40B4-BE49-F238E27FC236}">
                <a16:creationId xmlns:a16="http://schemas.microsoft.com/office/drawing/2014/main" id="{71088849-CDD3-40BA-BFB1-F625EB89B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81" r="1151" b="1"/>
          <a:stretch/>
        </p:blipFill>
        <p:spPr>
          <a:xfrm>
            <a:off x="685800" y="2501159"/>
            <a:ext cx="4521200" cy="341092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C3D8A-2C24-495B-824A-D7976290C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sz="2200" dirty="0"/>
              <a:t>Dust particles have different shapes. </a:t>
            </a:r>
          </a:p>
          <a:p>
            <a:r>
              <a:rPr lang="en-US" sz="2200" dirty="0"/>
              <a:t>As a result, the particles reflect the light waves in many different directions. </a:t>
            </a:r>
          </a:p>
          <a:p>
            <a:r>
              <a:rPr lang="en-US" sz="2200" dirty="0"/>
              <a:t>This is an example of scattering. </a:t>
            </a:r>
          </a:p>
          <a:p>
            <a:r>
              <a:rPr lang="en-US" sz="2200" dirty="0"/>
              <a:t>Scattering occurs when waves traveling in one direction are made to travel in many different directions.</a:t>
            </a:r>
          </a:p>
          <a:p>
            <a:r>
              <a:rPr lang="en-US" sz="2200" dirty="0"/>
              <a:t>The dust particles scatter the light waves in the sunbeam.</a:t>
            </a:r>
          </a:p>
        </p:txBody>
      </p:sp>
    </p:spTree>
    <p:extLst>
      <p:ext uri="{BB962C8B-B14F-4D97-AF65-F5344CB8AC3E}">
        <p14:creationId xmlns:p14="http://schemas.microsoft.com/office/powerpoint/2010/main" val="204011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C0D0-9BEC-4BC0-9419-082CDB9F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Refraction and Lenses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AA0E8-D26C-4C96-990C-C7FAA3F76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Light always travels through empty space at the same speed— about 300,000 km/s.  </a:t>
            </a:r>
          </a:p>
          <a:p>
            <a:r>
              <a:rPr lang="en-US" dirty="0"/>
              <a:t>Medium Interactions </a:t>
            </a:r>
          </a:p>
          <a:p>
            <a:r>
              <a:rPr lang="en-US" dirty="0"/>
              <a:t>Light travels more slowly when it moves through a medium such as air, glass, or water. </a:t>
            </a:r>
          </a:p>
          <a:p>
            <a:r>
              <a:rPr lang="en-US" dirty="0"/>
              <a:t>This is because the atoms of the material interact with the light waves and slow them down. </a:t>
            </a:r>
          </a:p>
          <a:p>
            <a:r>
              <a:rPr lang="en-US" dirty="0"/>
              <a:t>Refraction of Light </a:t>
            </a:r>
          </a:p>
          <a:p>
            <a:r>
              <a:rPr lang="en-US" dirty="0"/>
              <a:t>As a light wave moves from one medium into another, its speed changes. </a:t>
            </a:r>
          </a:p>
          <a:p>
            <a:r>
              <a:rPr lang="en-US" dirty="0"/>
              <a:t>If the wave enters the new medium at an angle, the wave will change direction. </a:t>
            </a:r>
          </a:p>
          <a:p>
            <a:r>
              <a:rPr lang="en-US" dirty="0"/>
              <a:t>The change in direction of a wave as it changes speed while moving from one medium to another is called refraction</a:t>
            </a:r>
          </a:p>
        </p:txBody>
      </p:sp>
    </p:spTree>
    <p:extLst>
      <p:ext uri="{BB962C8B-B14F-4D97-AF65-F5344CB8AC3E}">
        <p14:creationId xmlns:p14="http://schemas.microsoft.com/office/powerpoint/2010/main" val="1963225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0620-8A66-4D4C-971D-BEE6613B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3A266-2851-4AF3-AA07-1DCE2082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lens is a transparent object with at least one curved side that causes light to change direction. </a:t>
            </a:r>
          </a:p>
          <a:p>
            <a:r>
              <a:rPr lang="en-US" dirty="0"/>
              <a:t>Most of the light that strikes a transparent material passes through it. Light refracts as it passes through a lens. </a:t>
            </a:r>
          </a:p>
          <a:p>
            <a:r>
              <a:rPr lang="en-US" dirty="0"/>
              <a:t>The greater the curve of the lens, the more the light refracts. </a:t>
            </a:r>
          </a:p>
          <a:p>
            <a:r>
              <a:rPr lang="en-US" dirty="0"/>
              <a:t>The direction of refraction depends on whether the lens is curved outward or inward. </a:t>
            </a:r>
          </a:p>
          <a:p>
            <a:r>
              <a:rPr lang="en-US" dirty="0"/>
              <a:t>A lens that is thicker in the middle than at the edges is a convex lens. </a:t>
            </a:r>
          </a:p>
          <a:p>
            <a:r>
              <a:rPr lang="en-US" dirty="0"/>
              <a:t>A lens that is thicker at the edges than in the middle is a concave lens. </a:t>
            </a:r>
          </a:p>
        </p:txBody>
      </p:sp>
    </p:spTree>
    <p:extLst>
      <p:ext uri="{BB962C8B-B14F-4D97-AF65-F5344CB8AC3E}">
        <p14:creationId xmlns:p14="http://schemas.microsoft.com/office/powerpoint/2010/main" val="2822989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F9E7-9A51-413A-B346-E2B18E8B8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and Concave Lenses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56B1-F960-480B-BF87-ACD8056F1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rays that move through a convex lens come together or converge. Convex lenses are called a converging lenses. </a:t>
            </a:r>
          </a:p>
          <a:p>
            <a:r>
              <a:rPr lang="en-US" dirty="0"/>
              <a:t> as light rays move through a concave lens, they spread apart, or diverge. Concave lenses are often called diverging lenses.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7659C-1C9C-4FAF-902F-8C3C2F641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3890882"/>
            <a:ext cx="75438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9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159FB-BE57-4303-8189-B2BDABDB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45919"/>
            <a:ext cx="8610600" cy="1293028"/>
          </a:xfrm>
        </p:spPr>
        <p:txBody>
          <a:bodyPr/>
          <a:lstStyle/>
          <a:p>
            <a:r>
              <a:rPr lang="en-US" dirty="0"/>
              <a:t>How Light Travels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9D741-090E-4F45-A6CB-4B5C5C1FA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86038"/>
            <a:ext cx="10820400" cy="527464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MS-PS4-2. Develop and use a model to describe that waves are reflected, absorbed, or transmitted through various materials.</a:t>
            </a:r>
          </a:p>
          <a:p>
            <a:endParaRPr lang="en-US" b="1" dirty="0"/>
          </a:p>
          <a:p>
            <a:r>
              <a:rPr lang="en-US" b="1" dirty="0"/>
              <a:t>WALT:</a:t>
            </a:r>
          </a:p>
          <a:p>
            <a:r>
              <a:rPr lang="en-US" dirty="0"/>
              <a:t>I can develop and use models to describe light’s path as straight line and to describe how objects function to interact with light waves through reflection, absorption and transmission.</a:t>
            </a:r>
          </a:p>
          <a:p>
            <a:endParaRPr lang="en-US" dirty="0"/>
          </a:p>
          <a:p>
            <a:r>
              <a:rPr lang="en-US" b="1" dirty="0"/>
              <a:t>WILF:</a:t>
            </a:r>
          </a:p>
          <a:p>
            <a:pPr lvl="0"/>
            <a:r>
              <a:rPr lang="en-US" dirty="0"/>
              <a:t>I will be able to categorize the characteristics of different types of electromagnetic waves.</a:t>
            </a:r>
          </a:p>
          <a:p>
            <a:pPr lvl="0"/>
            <a:r>
              <a:rPr lang="en-US" dirty="0"/>
              <a:t>I will be able to identify the uses of electromagnetic waves.</a:t>
            </a:r>
          </a:p>
          <a:p>
            <a:pPr lvl="0"/>
            <a:r>
              <a:rPr lang="en-US" dirty="0"/>
              <a:t>I will be able to model the path light travels.</a:t>
            </a:r>
          </a:p>
          <a:p>
            <a:r>
              <a:rPr lang="en-US" dirty="0"/>
              <a:t>I will be able to collect evidence that light can be reflected, absorbed, or transmitted when it shines on an object.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1501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4E25-CD1E-47C4-887E-261A25AB7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and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7F87A-BCFD-439D-9D1A-1CCE993A3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light waves of different wavelengths strike an object, the object absorbs some light waves and reflects others. </a:t>
            </a:r>
          </a:p>
          <a:p>
            <a:r>
              <a:rPr lang="en-US" dirty="0"/>
              <a:t>The materials that make up the object determine the wavelengths of light that the object absorbs or reflects. </a:t>
            </a:r>
          </a:p>
          <a:p>
            <a:r>
              <a:rPr lang="en-US" dirty="0"/>
              <a:t>A red rose reflects light waves with certain wavelengths and absorbs all other wavelengths of light. </a:t>
            </a:r>
          </a:p>
          <a:p>
            <a:r>
              <a:rPr lang="en-US" dirty="0"/>
              <a:t>When the reflected light waves enter your eye, they cause cone cells in your retina to send certain nerve signals to your brain. </a:t>
            </a:r>
          </a:p>
          <a:p>
            <a:r>
              <a:rPr lang="en-US" dirty="0"/>
              <a:t>These signals cause you to see the rose as red. </a:t>
            </a:r>
          </a:p>
          <a:p>
            <a:r>
              <a:rPr lang="en-US" dirty="0"/>
              <a:t>A banana absorbs and reflects different wavelengths of light than a red rose does. </a:t>
            </a:r>
          </a:p>
          <a:p>
            <a:r>
              <a:rPr lang="en-US" dirty="0"/>
              <a:t>The reflected wavelengths cause cone cells to send different signals to your brain. </a:t>
            </a:r>
          </a:p>
          <a:p>
            <a:r>
              <a:rPr lang="en-US" dirty="0"/>
              <a:t>These signals cause you to see the banana as yellow. Light waves have no color. </a:t>
            </a:r>
          </a:p>
        </p:txBody>
      </p:sp>
    </p:spTree>
    <p:extLst>
      <p:ext uri="{BB962C8B-B14F-4D97-AF65-F5344CB8AC3E}">
        <p14:creationId xmlns:p14="http://schemas.microsoft.com/office/powerpoint/2010/main" val="328384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17B07-7383-4111-A0AC-B2C02B42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3074" name="Picture 2" descr="The resplendent inflexibility of the rainbow">
            <a:extLst>
              <a:ext uri="{FF2B5EF4-FFF2-40B4-BE49-F238E27FC236}">
                <a16:creationId xmlns:a16="http://schemas.microsoft.com/office/drawing/2014/main" id="{98E68370-857B-453A-9DD3-C9B959697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037" y="2501159"/>
            <a:ext cx="4458726" cy="34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5D61F-2AC2-4E00-8582-E8ABAAF69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sz="2200" dirty="0"/>
              <a:t>Color is a sensation produced by your brain when light waves enter your eyes. </a:t>
            </a:r>
          </a:p>
          <a:p>
            <a:r>
              <a:rPr lang="en-US" sz="2200" dirty="0"/>
              <a:t>The colors you see may include red, orange, yellow, green, blue, indigo, and violet.</a:t>
            </a:r>
          </a:p>
          <a:p>
            <a:r>
              <a:rPr lang="en-US" sz="2200" dirty="0"/>
              <a:t>These colors have different wavelengths.</a:t>
            </a:r>
          </a:p>
        </p:txBody>
      </p:sp>
    </p:spTree>
    <p:extLst>
      <p:ext uri="{BB962C8B-B14F-4D97-AF65-F5344CB8AC3E}">
        <p14:creationId xmlns:p14="http://schemas.microsoft.com/office/powerpoint/2010/main" val="1511204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48ED-B0CC-442C-B018-55926FF91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different colors of light affect what we see?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F47F6-CF85-4156-8394-546D3D659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Waves with longer wavelengths travel at greater speeds in a material than waves with shorter wavelengths. </a:t>
            </a:r>
          </a:p>
          <a:p>
            <a:r>
              <a:rPr lang="en-US" dirty="0"/>
              <a:t>Therefore, when entering a material, light with longer wavelengths travels faster and refracts less than light with shorter wavelengths. </a:t>
            </a:r>
          </a:p>
          <a:p>
            <a:r>
              <a:rPr lang="en-US" dirty="0"/>
              <a:t>As a result, violet refracts the most because its wavelength is the smallest. Red has the longest wavelength and refracts the least.</a:t>
            </a:r>
          </a:p>
        </p:txBody>
      </p:sp>
    </p:spTree>
    <p:extLst>
      <p:ext uri="{BB962C8B-B14F-4D97-AF65-F5344CB8AC3E}">
        <p14:creationId xmlns:p14="http://schemas.microsoft.com/office/powerpoint/2010/main" val="742772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808A-F8D0-4DDB-B387-185F193A0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of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F3EBF-E7DF-443B-B1ED-2FAA4CE28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objects, such as the Sun, lightbulbs, and neon lights, emit light. </a:t>
            </a:r>
          </a:p>
          <a:p>
            <a:r>
              <a:rPr lang="en-US" dirty="0"/>
              <a:t>The color of an object that emits light depends on the wavelengths of the light waves it emits. </a:t>
            </a:r>
          </a:p>
          <a:p>
            <a:r>
              <a:rPr lang="en-US" dirty="0"/>
              <a:t>For example, a red neon light emits light waves with wavelengths that you see as red.</a:t>
            </a:r>
          </a:p>
        </p:txBody>
      </p:sp>
    </p:spTree>
    <p:extLst>
      <p:ext uri="{BB962C8B-B14F-4D97-AF65-F5344CB8AC3E}">
        <p14:creationId xmlns:p14="http://schemas.microsoft.com/office/powerpoint/2010/main" val="507887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8485-805C-4515-A0A8-B9FD457C9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Colors of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7A651-CC7F-47BE-8F46-F7367FED9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white light shines through blue glass. </a:t>
            </a:r>
          </a:p>
          <a:p>
            <a:r>
              <a:rPr lang="en-US" dirty="0"/>
              <a:t>The glass absorbs all wavelengths of light except blue. </a:t>
            </a:r>
          </a:p>
          <a:p>
            <a:r>
              <a:rPr lang="en-US" dirty="0"/>
              <a:t>The blue wavelengths pass through the glass to your eyes. </a:t>
            </a:r>
          </a:p>
          <a:p>
            <a:r>
              <a:rPr lang="en-US" dirty="0"/>
              <a:t>If the blue glass is translucent, it transmits blue light, but the image is blurry. </a:t>
            </a:r>
          </a:p>
          <a:p>
            <a:r>
              <a:rPr lang="en-US" dirty="0"/>
              <a:t>Transparent or translucent objects are the colors they transmit. </a:t>
            </a:r>
          </a:p>
        </p:txBody>
      </p:sp>
    </p:spTree>
    <p:extLst>
      <p:ext uri="{BB962C8B-B14F-4D97-AF65-F5344CB8AC3E}">
        <p14:creationId xmlns:p14="http://schemas.microsoft.com/office/powerpoint/2010/main" val="924641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81F4-2348-43A0-A438-67233C059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Colors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8614-1361-4A55-BD33-1297A7A09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are wearing a shirt and you are in white light. </a:t>
            </a:r>
          </a:p>
          <a:p>
            <a:r>
              <a:rPr lang="en-US" dirty="0"/>
              <a:t>The shirt appears blue under the white light. </a:t>
            </a:r>
          </a:p>
          <a:p>
            <a:r>
              <a:rPr lang="en-US" dirty="0"/>
              <a:t>The only wavelengths that you see are blue. </a:t>
            </a:r>
          </a:p>
          <a:p>
            <a:r>
              <a:rPr lang="en-US" dirty="0"/>
              <a:t>If a color filter is applied to the light and only blue light is shown on the shirt, the blue light is reflected. </a:t>
            </a:r>
          </a:p>
          <a:p>
            <a:r>
              <a:rPr lang="en-US" dirty="0"/>
              <a:t>The shirt still appears to be blue. </a:t>
            </a:r>
          </a:p>
          <a:p>
            <a:r>
              <a:rPr lang="en-US" dirty="0"/>
              <a:t>If another color filter is used, such as red, the red light is absorbed and no light is reflected. </a:t>
            </a:r>
          </a:p>
          <a:p>
            <a:r>
              <a:rPr lang="en-US" dirty="0"/>
              <a:t>The shirt appears black under the red light. </a:t>
            </a:r>
          </a:p>
          <a:p>
            <a:r>
              <a:rPr lang="en-US" dirty="0"/>
              <a:t>The color you see always depends on the color of light the object reflects. </a:t>
            </a:r>
          </a:p>
        </p:txBody>
      </p:sp>
    </p:spTree>
    <p:extLst>
      <p:ext uri="{BB962C8B-B14F-4D97-AF65-F5344CB8AC3E}">
        <p14:creationId xmlns:p14="http://schemas.microsoft.com/office/powerpoint/2010/main" val="30287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D102-791B-4673-871F-D530BE4E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light?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40119-350E-4775-B65E-5A4DF1148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are touring an underground cave and the lights go out. Would you be able to see anything? </a:t>
            </a:r>
          </a:p>
          <a:p>
            <a:r>
              <a:rPr lang="en-US" dirty="0"/>
              <a:t>No! There would be no light for your eyes to sense. </a:t>
            </a:r>
          </a:p>
          <a:p>
            <a:r>
              <a:rPr lang="en-US" dirty="0"/>
              <a:t>Light is electromagnetic radiation that you can see. </a:t>
            </a:r>
          </a:p>
          <a:p>
            <a:r>
              <a:rPr lang="en-US" dirty="0"/>
              <a:t>Electromagnetic radiation is a type of wave created by vibrating particles. </a:t>
            </a:r>
          </a:p>
        </p:txBody>
      </p:sp>
    </p:spTree>
    <p:extLst>
      <p:ext uri="{BB962C8B-B14F-4D97-AF65-F5344CB8AC3E}">
        <p14:creationId xmlns:p14="http://schemas.microsoft.com/office/powerpoint/2010/main" val="9235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817BFA-9939-42FC-97E6-1DDD23A38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4C4F977-CDDE-402E-B4F0-84B5572E7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CDF44C-4B53-4819-A5CC-60EF6ECB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9B0FC-FFF4-4919-B58A-43C8E22F9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r>
              <a:rPr lang="en-US" sz="1600"/>
              <a:t>As shown in the figure below, there are different types of electromagnetic waves. </a:t>
            </a:r>
          </a:p>
          <a:p>
            <a:r>
              <a:rPr lang="en-US" sz="1600"/>
              <a:t>The frequency of a light wave depends on the amount of energy. </a:t>
            </a:r>
          </a:p>
          <a:p>
            <a:r>
              <a:rPr lang="en-US" sz="1600"/>
              <a:t>Light waves can carry this energy through space and some matter. </a:t>
            </a:r>
          </a:p>
          <a:p>
            <a:r>
              <a:rPr lang="en-US" sz="1600"/>
              <a:t>Energy carried by an electromagnetic wave is called radiant energy.</a:t>
            </a:r>
          </a:p>
          <a:p>
            <a:endParaRPr lang="en-US" sz="16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2884CF-B594-4C34-A936-993231440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2699" y="1849030"/>
            <a:ext cx="6533501" cy="32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4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BCEF-4A36-460C-AC65-34E47EE1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E7B89-B4BE-4ABC-B550-C3085750D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wavelengths of light waves are very short. </a:t>
            </a:r>
          </a:p>
          <a:p>
            <a:r>
              <a:rPr lang="en-US" dirty="0"/>
              <a:t>Because they are so short, they are usually measured in nanometers (nm). </a:t>
            </a:r>
          </a:p>
          <a:p>
            <a:r>
              <a:rPr lang="en-US" dirty="0"/>
              <a:t>One nanometer equals one-billionth of a meter. </a:t>
            </a:r>
          </a:p>
          <a:p>
            <a:r>
              <a:rPr lang="en-US" dirty="0"/>
              <a:t>The wavelengths of light waves range from about 700 nm to about 400 nm.</a:t>
            </a:r>
          </a:p>
          <a:p>
            <a:r>
              <a:rPr lang="en-US" dirty="0"/>
              <a:t> This is about one-hundredth the width of a human hair. </a:t>
            </a:r>
          </a:p>
          <a:p>
            <a:r>
              <a:rPr lang="en-US" dirty="0"/>
              <a:t>When different wavelengths of light waves enter your eyes, you see them as different colors.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5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C6FD-E139-47CC-87BD-8835CD2C3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AE996-9DA2-4DE1-9CF2-7563118A9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frequency of an electromagnetic wave increases, the energy of the wave also increases. </a:t>
            </a:r>
          </a:p>
        </p:txBody>
      </p:sp>
    </p:spTree>
    <p:extLst>
      <p:ext uri="{BB962C8B-B14F-4D97-AF65-F5344CB8AC3E}">
        <p14:creationId xmlns:p14="http://schemas.microsoft.com/office/powerpoint/2010/main" val="425162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C2A3E-B582-4116-8A3A-CA9721FF1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Brightness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3D63F-37C3-4EB3-81DD-AAADDCCB9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brightness of a light is a person’s perception of intensity. </a:t>
            </a:r>
          </a:p>
          <a:p>
            <a:r>
              <a:rPr lang="en-US" dirty="0"/>
              <a:t>Your eyes might be more sensitive to light than your friend’s eyes. </a:t>
            </a:r>
          </a:p>
          <a:p>
            <a:r>
              <a:rPr lang="en-US" dirty="0"/>
              <a:t>The intensity of light is the amount of energy that passes through a square meter of space in one second.</a:t>
            </a:r>
          </a:p>
          <a:p>
            <a:r>
              <a:rPr lang="en-US" dirty="0"/>
              <a:t> It depends on the amount of energy emitted by the source. </a:t>
            </a:r>
          </a:p>
          <a:p>
            <a:r>
              <a:rPr lang="en-US" dirty="0"/>
              <a:t>Light from a flashlight has a much lower intensity than light from the Sun. </a:t>
            </a:r>
          </a:p>
          <a:p>
            <a:r>
              <a:rPr lang="en-US" dirty="0"/>
              <a:t>Intensity also depends on the light’s distance from the source. </a:t>
            </a:r>
          </a:p>
          <a:p>
            <a:r>
              <a:rPr lang="en-US" dirty="0"/>
              <a:t>The environment also can affect brightness</a:t>
            </a:r>
          </a:p>
        </p:txBody>
      </p:sp>
    </p:spTree>
    <p:extLst>
      <p:ext uri="{BB962C8B-B14F-4D97-AF65-F5344CB8AC3E}">
        <p14:creationId xmlns:p14="http://schemas.microsoft.com/office/powerpoint/2010/main" val="418221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6ACF-7F76-4CF8-B13D-037D01D37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light reach Earth?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6E4E7-84DA-49E6-9007-A940756BD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Sun emits energy by giving off electromagnetic waves. Only a tiny amount of these waves reach Earth. </a:t>
            </a:r>
          </a:p>
        </p:txBody>
      </p:sp>
    </p:spTree>
    <p:extLst>
      <p:ext uri="{BB962C8B-B14F-4D97-AF65-F5344CB8AC3E}">
        <p14:creationId xmlns:p14="http://schemas.microsoft.com/office/powerpoint/2010/main" val="2945913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F12FE-74D3-4EF1-A767-670433F4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of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31212-3473-4D69-ACC5-74D7DC792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Electromagnetic waves can travel through a vacuum where no matter is present. </a:t>
            </a:r>
          </a:p>
          <a:p>
            <a:r>
              <a:rPr lang="en-US" dirty="0"/>
              <a:t>For example, light can travel through the space between Earth and the Sun.</a:t>
            </a:r>
          </a:p>
          <a:p>
            <a:r>
              <a:rPr lang="en-US" dirty="0"/>
              <a:t>Light waves travel fastest through a vacuum. The speed of light waves in a vacuum is about 300,000 km/s. </a:t>
            </a:r>
          </a:p>
          <a:p>
            <a:r>
              <a:rPr lang="en-US" dirty="0"/>
              <a:t>Light waves travel about 900,000 times faster than sound waves.</a:t>
            </a:r>
          </a:p>
          <a:p>
            <a:r>
              <a:rPr lang="en-US" dirty="0"/>
              <a:t>When light enters matter, it slows. </a:t>
            </a:r>
          </a:p>
          <a:p>
            <a:r>
              <a:rPr lang="en-US" dirty="0"/>
              <a:t>This is because of interactions between the waves and the particles that make up matter.</a:t>
            </a:r>
          </a:p>
          <a:p>
            <a:r>
              <a:rPr lang="en-US" dirty="0"/>
              <a:t> Light waves travel at different speeds in different materials. </a:t>
            </a:r>
          </a:p>
        </p:txBody>
      </p:sp>
    </p:spTree>
    <p:extLst>
      <p:ext uri="{BB962C8B-B14F-4D97-AF65-F5344CB8AC3E}">
        <p14:creationId xmlns:p14="http://schemas.microsoft.com/office/powerpoint/2010/main" val="88420436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1698</Words>
  <Application>Microsoft Office PowerPoint</Application>
  <PresentationFormat>Widescreen</PresentationFormat>
  <Paragraphs>149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Century Gothic</vt:lpstr>
      <vt:lpstr>Vapor Trail</vt:lpstr>
      <vt:lpstr>Light</vt:lpstr>
      <vt:lpstr>How Light Travels</vt:lpstr>
      <vt:lpstr>What is light? </vt:lpstr>
      <vt:lpstr>PowerPoint Presentation</vt:lpstr>
      <vt:lpstr>Properties of Light</vt:lpstr>
      <vt:lpstr>Energy</vt:lpstr>
      <vt:lpstr>Brightness</vt:lpstr>
      <vt:lpstr>How does light reach Earth? </vt:lpstr>
      <vt:lpstr>Speed of Light</vt:lpstr>
      <vt:lpstr>How does light move from a source to your eye? </vt:lpstr>
      <vt:lpstr>How does light interact with matter? </vt:lpstr>
      <vt:lpstr>Transmission, scattering  and absorption</vt:lpstr>
      <vt:lpstr>Reflection</vt:lpstr>
      <vt:lpstr>Law of Reflection</vt:lpstr>
      <vt:lpstr>PowerPoint Presentation</vt:lpstr>
      <vt:lpstr>Scattering</vt:lpstr>
      <vt:lpstr>Refraction and Lenses </vt:lpstr>
      <vt:lpstr>Lenses</vt:lpstr>
      <vt:lpstr>Convex and Concave Lenses</vt:lpstr>
      <vt:lpstr>Light and Color</vt:lpstr>
      <vt:lpstr>PowerPoint Presentation</vt:lpstr>
      <vt:lpstr>How do different colors of light affect what we see?</vt:lpstr>
      <vt:lpstr>Color of Objects</vt:lpstr>
      <vt:lpstr>Colors of Light</vt:lpstr>
      <vt:lpstr>Colors Filters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</dc:title>
  <dc:creator>Yulia Saade</dc:creator>
  <cp:lastModifiedBy>Yulia Saade</cp:lastModifiedBy>
  <cp:revision>3</cp:revision>
  <dcterms:created xsi:type="dcterms:W3CDTF">2019-10-19T15:31:14Z</dcterms:created>
  <dcterms:modified xsi:type="dcterms:W3CDTF">2019-10-26T14:26:36Z</dcterms:modified>
</cp:coreProperties>
</file>