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395121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285810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525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65165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634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254282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381595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328366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189558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88619-76B0-42B1-8DE0-CC0597E1AD54}"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278768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288619-76B0-42B1-8DE0-CC0597E1AD5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77855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288619-76B0-42B1-8DE0-CC0597E1AD54}"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372963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288619-76B0-42B1-8DE0-CC0597E1AD54}"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171617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88619-76B0-42B1-8DE0-CC0597E1AD54}"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364600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288619-76B0-42B1-8DE0-CC0597E1AD5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270687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288619-76B0-42B1-8DE0-CC0597E1AD54}"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E4EE-90F6-456A-916B-AD1EB5F4ED7C}" type="slidenum">
              <a:rPr lang="en-US" smtClean="0"/>
              <a:t>‹#›</a:t>
            </a:fld>
            <a:endParaRPr lang="en-US"/>
          </a:p>
        </p:txBody>
      </p:sp>
    </p:spTree>
    <p:extLst>
      <p:ext uri="{BB962C8B-B14F-4D97-AF65-F5344CB8AC3E}">
        <p14:creationId xmlns:p14="http://schemas.microsoft.com/office/powerpoint/2010/main" val="56632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288619-76B0-42B1-8DE0-CC0597E1AD54}" type="datetimeFigureOut">
              <a:rPr lang="en-US" smtClean="0"/>
              <a:t>9/17/2019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C4E4EE-90F6-456A-916B-AD1EB5F4ED7C}" type="slidenum">
              <a:rPr lang="en-US" smtClean="0"/>
              <a:t>‹#›</a:t>
            </a:fld>
            <a:endParaRPr lang="en-US"/>
          </a:p>
        </p:txBody>
      </p:sp>
    </p:spTree>
    <p:extLst>
      <p:ext uri="{BB962C8B-B14F-4D97-AF65-F5344CB8AC3E}">
        <p14:creationId xmlns:p14="http://schemas.microsoft.com/office/powerpoint/2010/main" val="337849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630B-E270-457B-A650-8FEADD4F6812}"/>
              </a:ext>
            </a:extLst>
          </p:cNvPr>
          <p:cNvSpPr>
            <a:spLocks noGrp="1"/>
          </p:cNvSpPr>
          <p:nvPr>
            <p:ph type="ctrTitle"/>
          </p:nvPr>
        </p:nvSpPr>
        <p:spPr/>
        <p:txBody>
          <a:bodyPr/>
          <a:lstStyle/>
          <a:p>
            <a:r>
              <a:rPr lang="en-US" sz="4000" dirty="0"/>
              <a:t>Module 1: Introduction to Waves</a:t>
            </a:r>
            <a:br>
              <a:rPr lang="en-US" sz="4000" dirty="0"/>
            </a:br>
            <a:r>
              <a:rPr lang="en-US" sz="4000" dirty="0"/>
              <a:t>Lesson 1: Wave Properties</a:t>
            </a:r>
          </a:p>
        </p:txBody>
      </p:sp>
      <p:sp>
        <p:nvSpPr>
          <p:cNvPr id="3" name="Subtitle 2">
            <a:extLst>
              <a:ext uri="{FF2B5EF4-FFF2-40B4-BE49-F238E27FC236}">
                <a16:creationId xmlns:a16="http://schemas.microsoft.com/office/drawing/2014/main" id="{88CAA107-7A95-4D2C-BDF0-769FA6C7B0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57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FD1C-1933-46B2-9CB3-1CBF1243A0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4A8246-57EF-4F13-9909-83041A41765D}"/>
              </a:ext>
            </a:extLst>
          </p:cNvPr>
          <p:cNvSpPr>
            <a:spLocks noGrp="1"/>
          </p:cNvSpPr>
          <p:nvPr>
            <p:ph idx="1"/>
          </p:nvPr>
        </p:nvSpPr>
        <p:spPr>
          <a:xfrm>
            <a:off x="677334" y="1457325"/>
            <a:ext cx="8596668" cy="5400675"/>
          </a:xfrm>
        </p:spPr>
        <p:txBody>
          <a:bodyPr>
            <a:normAutofit/>
          </a:bodyPr>
          <a:lstStyle/>
          <a:p>
            <a:r>
              <a:rPr lang="en-US" dirty="0"/>
              <a:t>Before a wave moves through the spring, the coils of the spring are all the same distance apart. </a:t>
            </a:r>
          </a:p>
          <a:p>
            <a:r>
              <a:rPr lang="en-US" dirty="0"/>
              <a:t>This is the rest position of the spring. </a:t>
            </a:r>
          </a:p>
          <a:p>
            <a:r>
              <a:rPr lang="en-US" dirty="0"/>
              <a:t>This changes when a wave moves through the spring. </a:t>
            </a:r>
          </a:p>
          <a:p>
            <a:r>
              <a:rPr lang="en-US" dirty="0"/>
              <a:t>The wave produces regions in the spring where the coils are closer together than they are in the rest position and regions where they are farther apart.</a:t>
            </a:r>
          </a:p>
          <a:p>
            <a:r>
              <a:rPr lang="en-US" dirty="0"/>
              <a:t>The regions of a longitudinal wave where the particles in the medium are closest together are compressions. </a:t>
            </a:r>
          </a:p>
          <a:p>
            <a:r>
              <a:rPr lang="en-US" dirty="0"/>
              <a:t>The regions of a longitudinal wave where the particles of the medium are farthest apart are rarefactions.</a:t>
            </a:r>
          </a:p>
        </p:txBody>
      </p:sp>
    </p:spTree>
    <p:extLst>
      <p:ext uri="{BB962C8B-B14F-4D97-AF65-F5344CB8AC3E}">
        <p14:creationId xmlns:p14="http://schemas.microsoft.com/office/powerpoint/2010/main" val="211246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F6EF-464F-4F82-945A-8B99CF6F83E7}"/>
              </a:ext>
            </a:extLst>
          </p:cNvPr>
          <p:cNvSpPr>
            <a:spLocks noGrp="1"/>
          </p:cNvSpPr>
          <p:nvPr>
            <p:ph type="title"/>
          </p:nvPr>
        </p:nvSpPr>
        <p:spPr/>
        <p:txBody>
          <a:bodyPr/>
          <a:lstStyle/>
          <a:p>
            <a:r>
              <a:rPr lang="en-US" b="1" dirty="0"/>
              <a:t>Sound Waves</a:t>
            </a:r>
            <a:endParaRPr lang="en-US" dirty="0"/>
          </a:p>
        </p:txBody>
      </p:sp>
      <p:sp>
        <p:nvSpPr>
          <p:cNvPr id="3" name="Content Placeholder 2">
            <a:extLst>
              <a:ext uri="{FF2B5EF4-FFF2-40B4-BE49-F238E27FC236}">
                <a16:creationId xmlns:a16="http://schemas.microsoft.com/office/drawing/2014/main" id="{4C03E613-0188-4903-B0A3-1FEFEE4A6231}"/>
              </a:ext>
            </a:extLst>
          </p:cNvPr>
          <p:cNvSpPr>
            <a:spLocks noGrp="1"/>
          </p:cNvSpPr>
          <p:nvPr>
            <p:ph idx="1"/>
          </p:nvPr>
        </p:nvSpPr>
        <p:spPr>
          <a:xfrm>
            <a:off x="677334" y="1533525"/>
            <a:ext cx="8596668" cy="5324475"/>
          </a:xfrm>
        </p:spPr>
        <p:txBody>
          <a:bodyPr>
            <a:normAutofit/>
          </a:bodyPr>
          <a:lstStyle/>
          <a:p>
            <a:r>
              <a:rPr lang="en-US" dirty="0"/>
              <a:t>Have you ever walked down a busy city street and noticed all the sounds?</a:t>
            </a:r>
          </a:p>
          <a:p>
            <a:r>
              <a:rPr lang="en-US" dirty="0"/>
              <a:t>They all have one thing in common. The sounds travel from one place to another as sound waves. </a:t>
            </a:r>
          </a:p>
          <a:p>
            <a:r>
              <a:rPr lang="en-US" i="1" dirty="0"/>
              <a:t>A </a:t>
            </a:r>
            <a:r>
              <a:rPr lang="en-US" b="1" dirty="0"/>
              <a:t>sound wave </a:t>
            </a:r>
            <a:r>
              <a:rPr lang="en-US" i="1" dirty="0"/>
              <a:t>is a longitudinal wave that can travel only through matter</a:t>
            </a:r>
            <a:r>
              <a:rPr lang="en-US" dirty="0"/>
              <a:t>. Sound waves can travel through solids, liquids, and gases.</a:t>
            </a:r>
          </a:p>
          <a:p>
            <a:r>
              <a:rPr lang="en-US" dirty="0"/>
              <a:t>The sounds you hear now are traveling through air—a mixture of solids and gases. </a:t>
            </a:r>
          </a:p>
          <a:p>
            <a:r>
              <a:rPr lang="en-US" dirty="0"/>
              <a:t>You might have dived under water and heard someone call you. </a:t>
            </a:r>
          </a:p>
          <a:p>
            <a:r>
              <a:rPr lang="en-US" dirty="0"/>
              <a:t>Those sound waves traveled through a liquid. Sound waves travel through a solid when you knock on a door. </a:t>
            </a:r>
          </a:p>
          <a:p>
            <a:r>
              <a:rPr lang="en-US" dirty="0"/>
              <a:t>Your knock makes the door vibrate. </a:t>
            </a:r>
          </a:p>
          <a:p>
            <a:r>
              <a:rPr lang="en-US" dirty="0"/>
              <a:t>Vibrating objects produce sound waves. </a:t>
            </a:r>
          </a:p>
        </p:txBody>
      </p:sp>
    </p:spTree>
    <p:extLst>
      <p:ext uri="{BB962C8B-B14F-4D97-AF65-F5344CB8AC3E}">
        <p14:creationId xmlns:p14="http://schemas.microsoft.com/office/powerpoint/2010/main" val="10064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4B95-B746-4290-BA6F-98D550A7D742}"/>
              </a:ext>
            </a:extLst>
          </p:cNvPr>
          <p:cNvSpPr>
            <a:spLocks noGrp="1"/>
          </p:cNvSpPr>
          <p:nvPr>
            <p:ph type="title"/>
          </p:nvPr>
        </p:nvSpPr>
        <p:spPr/>
        <p:txBody>
          <a:bodyPr/>
          <a:lstStyle/>
          <a:p>
            <a:r>
              <a:rPr lang="en-US" b="1" dirty="0"/>
              <a:t>Sound Wave Models</a:t>
            </a:r>
            <a:endParaRPr lang="en-US" dirty="0"/>
          </a:p>
        </p:txBody>
      </p:sp>
      <p:sp>
        <p:nvSpPr>
          <p:cNvPr id="3" name="Content Placeholder 2">
            <a:extLst>
              <a:ext uri="{FF2B5EF4-FFF2-40B4-BE49-F238E27FC236}">
                <a16:creationId xmlns:a16="http://schemas.microsoft.com/office/drawing/2014/main" id="{C0F2815D-5E47-45FD-8FDD-447317387661}"/>
              </a:ext>
            </a:extLst>
          </p:cNvPr>
          <p:cNvSpPr>
            <a:spLocks noGrp="1"/>
          </p:cNvSpPr>
          <p:nvPr>
            <p:ph idx="1"/>
          </p:nvPr>
        </p:nvSpPr>
        <p:spPr>
          <a:xfrm>
            <a:off x="677334" y="1447801"/>
            <a:ext cx="8596668" cy="5410200"/>
          </a:xfrm>
        </p:spPr>
        <p:txBody>
          <a:bodyPr>
            <a:normAutofit/>
          </a:bodyPr>
          <a:lstStyle/>
          <a:p>
            <a:r>
              <a:rPr lang="en-US" dirty="0"/>
              <a:t>Sound waves move away from a sound source, such as the speaker in the diagram below, as compressions and rarefactions. </a:t>
            </a:r>
          </a:p>
          <a:p>
            <a:r>
              <a:rPr lang="en-US" dirty="0"/>
              <a:t>If you touch a speaker, you can feel it vibrate as it produces sound waves. </a:t>
            </a:r>
          </a:p>
          <a:p>
            <a:r>
              <a:rPr lang="en-US" dirty="0"/>
              <a:t>Air particles fill a room. </a:t>
            </a:r>
          </a:p>
          <a:p>
            <a:r>
              <a:rPr lang="en-US" dirty="0"/>
              <a:t>Each time the speaker cone moves forward, it pushes air particles ahead of it in the room. </a:t>
            </a:r>
          </a:p>
          <a:p>
            <a:r>
              <a:rPr lang="en-US" dirty="0"/>
              <a:t>This push forces the particles closer together, increasing air pressure in that area. </a:t>
            </a:r>
          </a:p>
          <a:p>
            <a:r>
              <a:rPr lang="en-US" dirty="0"/>
              <a:t>The image on the left in the figure below illustrates this high-pressure region, called a compression. </a:t>
            </a:r>
          </a:p>
          <a:p>
            <a:r>
              <a:rPr lang="en-US" dirty="0"/>
              <a:t>With each vibration, the speaker cone moves forward and then back. </a:t>
            </a:r>
          </a:p>
          <a:p>
            <a:r>
              <a:rPr lang="en-US" dirty="0"/>
              <a:t>When the speaker cone moves back, it leaves behind a low-pressure region with fewer air particles. </a:t>
            </a:r>
          </a:p>
          <a:p>
            <a:r>
              <a:rPr lang="en-US" dirty="0"/>
              <a:t>The image on the right in the figure illustrates this low-pressure region, called a rarefaction.</a:t>
            </a:r>
          </a:p>
        </p:txBody>
      </p:sp>
    </p:spTree>
    <p:extLst>
      <p:ext uri="{BB962C8B-B14F-4D97-AF65-F5344CB8AC3E}">
        <p14:creationId xmlns:p14="http://schemas.microsoft.com/office/powerpoint/2010/main" val="129443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B52F-AA73-4236-A6A3-13DFECB660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33C66E-4900-4F2B-A57D-F659142A1E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F8F5489-484A-4BAC-AF49-E03369140973}"/>
              </a:ext>
            </a:extLst>
          </p:cNvPr>
          <p:cNvPicPr>
            <a:picLocks noChangeAspect="1"/>
          </p:cNvPicPr>
          <p:nvPr/>
        </p:nvPicPr>
        <p:blipFill>
          <a:blip r:embed="rId2"/>
          <a:stretch>
            <a:fillRect/>
          </a:stretch>
        </p:blipFill>
        <p:spPr>
          <a:xfrm>
            <a:off x="871537" y="1485900"/>
            <a:ext cx="10448925" cy="3886200"/>
          </a:xfrm>
          <a:prstGeom prst="rect">
            <a:avLst/>
          </a:prstGeom>
        </p:spPr>
      </p:pic>
    </p:spTree>
    <p:extLst>
      <p:ext uri="{BB962C8B-B14F-4D97-AF65-F5344CB8AC3E}">
        <p14:creationId xmlns:p14="http://schemas.microsoft.com/office/powerpoint/2010/main" val="68245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51E3-3121-493D-8215-AC3A2E584095}"/>
              </a:ext>
            </a:extLst>
          </p:cNvPr>
          <p:cNvSpPr>
            <a:spLocks noGrp="1"/>
          </p:cNvSpPr>
          <p:nvPr>
            <p:ph type="title"/>
          </p:nvPr>
        </p:nvSpPr>
        <p:spPr/>
        <p:txBody>
          <a:bodyPr/>
          <a:lstStyle/>
          <a:p>
            <a:r>
              <a:rPr lang="en-US" b="1" dirty="0"/>
              <a:t>Water Waves</a:t>
            </a:r>
            <a:endParaRPr lang="en-US" dirty="0"/>
          </a:p>
        </p:txBody>
      </p:sp>
      <p:sp>
        <p:nvSpPr>
          <p:cNvPr id="3" name="Content Placeholder 2">
            <a:extLst>
              <a:ext uri="{FF2B5EF4-FFF2-40B4-BE49-F238E27FC236}">
                <a16:creationId xmlns:a16="http://schemas.microsoft.com/office/drawing/2014/main" id="{9BC79979-275E-485D-81CB-1FB76669B3C1}"/>
              </a:ext>
            </a:extLst>
          </p:cNvPr>
          <p:cNvSpPr>
            <a:spLocks noGrp="1"/>
          </p:cNvSpPr>
          <p:nvPr>
            <p:ph idx="1"/>
          </p:nvPr>
        </p:nvSpPr>
        <p:spPr>
          <a:xfrm>
            <a:off x="677334" y="1485901"/>
            <a:ext cx="8596668" cy="5372100"/>
          </a:xfrm>
        </p:spPr>
        <p:txBody>
          <a:bodyPr>
            <a:normAutofit/>
          </a:bodyPr>
          <a:lstStyle/>
          <a:p>
            <a:r>
              <a:rPr lang="en-US" dirty="0"/>
              <a:t>Friction between the wind at sea and the water forms water waves. </a:t>
            </a:r>
          </a:p>
          <a:p>
            <a:r>
              <a:rPr lang="en-US" dirty="0"/>
              <a:t>Energy from the wind transfers to the water as the water moves toward land. </a:t>
            </a:r>
          </a:p>
          <a:p>
            <a:r>
              <a:rPr lang="en-US" dirty="0"/>
              <a:t>Like all waves, water waves only transport energy. They move only through matter, so water waves are mechanical waves.</a:t>
            </a:r>
          </a:p>
          <a:p>
            <a:r>
              <a:rPr lang="en-US" dirty="0"/>
              <a:t>Although water waves look like transverse waves, water particles move in circles. </a:t>
            </a:r>
          </a:p>
          <a:p>
            <a:r>
              <a:rPr lang="en-US" dirty="0"/>
              <a:t>Water waves are a combination of transverse and longitudinal waves. </a:t>
            </a:r>
          </a:p>
          <a:p>
            <a:r>
              <a:rPr lang="en-US" dirty="0"/>
              <a:t>Water particles move forward and backward. </a:t>
            </a:r>
          </a:p>
          <a:p>
            <a:r>
              <a:rPr lang="en-US" dirty="0"/>
              <a:t>They also move up and down. </a:t>
            </a:r>
          </a:p>
          <a:p>
            <a:r>
              <a:rPr lang="en-US" dirty="0"/>
              <a:t>The result is a circular path that gets smaller as the wave approaches land, as shown in the diagram below.</a:t>
            </a:r>
          </a:p>
        </p:txBody>
      </p:sp>
    </p:spTree>
    <p:extLst>
      <p:ext uri="{BB962C8B-B14F-4D97-AF65-F5344CB8AC3E}">
        <p14:creationId xmlns:p14="http://schemas.microsoft.com/office/powerpoint/2010/main" val="363632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94EA-5370-4486-ADA5-34AF53616B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C1D9B3-81B2-454B-975B-1E46DF2FE48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D61C7C0-26DA-4FD9-BE03-F349DE31D97F}"/>
              </a:ext>
            </a:extLst>
          </p:cNvPr>
          <p:cNvPicPr>
            <a:picLocks noChangeAspect="1"/>
          </p:cNvPicPr>
          <p:nvPr/>
        </p:nvPicPr>
        <p:blipFill>
          <a:blip r:embed="rId2"/>
          <a:stretch>
            <a:fillRect/>
          </a:stretch>
        </p:blipFill>
        <p:spPr>
          <a:xfrm>
            <a:off x="3219450" y="1319212"/>
            <a:ext cx="5753100" cy="4219575"/>
          </a:xfrm>
          <a:prstGeom prst="rect">
            <a:avLst/>
          </a:prstGeom>
        </p:spPr>
      </p:pic>
    </p:spTree>
    <p:extLst>
      <p:ext uri="{BB962C8B-B14F-4D97-AF65-F5344CB8AC3E}">
        <p14:creationId xmlns:p14="http://schemas.microsoft.com/office/powerpoint/2010/main" val="258978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FF7F-DEFA-44E7-88AD-C033E6ECBBF5}"/>
              </a:ext>
            </a:extLst>
          </p:cNvPr>
          <p:cNvSpPr>
            <a:spLocks noGrp="1"/>
          </p:cNvSpPr>
          <p:nvPr>
            <p:ph type="title"/>
          </p:nvPr>
        </p:nvSpPr>
        <p:spPr/>
        <p:txBody>
          <a:bodyPr/>
          <a:lstStyle/>
          <a:p>
            <a:r>
              <a:rPr lang="en-US" b="1" dirty="0"/>
              <a:t>Seismic Waves</a:t>
            </a:r>
            <a:endParaRPr lang="en-US" dirty="0"/>
          </a:p>
        </p:txBody>
      </p:sp>
      <p:sp>
        <p:nvSpPr>
          <p:cNvPr id="3" name="Content Placeholder 2">
            <a:extLst>
              <a:ext uri="{FF2B5EF4-FFF2-40B4-BE49-F238E27FC236}">
                <a16:creationId xmlns:a16="http://schemas.microsoft.com/office/drawing/2014/main" id="{BB8B11D3-6F0A-46D0-84EF-2E3690DA6E60}"/>
              </a:ext>
            </a:extLst>
          </p:cNvPr>
          <p:cNvSpPr>
            <a:spLocks noGrp="1"/>
          </p:cNvSpPr>
          <p:nvPr>
            <p:ph idx="1"/>
          </p:nvPr>
        </p:nvSpPr>
        <p:spPr>
          <a:xfrm>
            <a:off x="677334" y="1428751"/>
            <a:ext cx="8596668" cy="5429250"/>
          </a:xfrm>
        </p:spPr>
        <p:txBody>
          <a:bodyPr/>
          <a:lstStyle/>
          <a:p>
            <a:r>
              <a:rPr lang="en-US" dirty="0"/>
              <a:t>An earthquake occurs when the rocks that make up Earth’s crust suddenly shift. </a:t>
            </a:r>
          </a:p>
          <a:p>
            <a:r>
              <a:rPr lang="en-US" dirty="0"/>
              <a:t>The movement of rock rapidly releases energy along the fault. </a:t>
            </a:r>
          </a:p>
          <a:p>
            <a:r>
              <a:rPr lang="en-US" dirty="0"/>
              <a:t>Waves travel to Earth’s surface. </a:t>
            </a:r>
          </a:p>
          <a:p>
            <a:r>
              <a:rPr lang="en-US" dirty="0"/>
              <a:t>An earthquake wave is called a seismic wave. </a:t>
            </a:r>
          </a:p>
          <a:p>
            <a:r>
              <a:rPr lang="en-US" dirty="0"/>
              <a:t>There are different types of seismic waves. </a:t>
            </a:r>
          </a:p>
          <a:p>
            <a:r>
              <a:rPr lang="en-US" dirty="0"/>
              <a:t>Seismic waves are mechanical waves because they move through matter.</a:t>
            </a:r>
          </a:p>
        </p:txBody>
      </p:sp>
    </p:spTree>
    <p:extLst>
      <p:ext uri="{BB962C8B-B14F-4D97-AF65-F5344CB8AC3E}">
        <p14:creationId xmlns:p14="http://schemas.microsoft.com/office/powerpoint/2010/main" val="181505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471-353B-40E7-BD41-B203F8C72B8D}"/>
              </a:ext>
            </a:extLst>
          </p:cNvPr>
          <p:cNvSpPr>
            <a:spLocks noGrp="1"/>
          </p:cNvSpPr>
          <p:nvPr>
            <p:ph type="title"/>
          </p:nvPr>
        </p:nvSpPr>
        <p:spPr/>
        <p:txBody>
          <a:bodyPr/>
          <a:lstStyle/>
          <a:p>
            <a:r>
              <a:rPr lang="en-US" b="1" dirty="0"/>
              <a:t>Amplitude and Energy</a:t>
            </a:r>
            <a:endParaRPr lang="en-US" dirty="0"/>
          </a:p>
        </p:txBody>
      </p:sp>
      <p:sp>
        <p:nvSpPr>
          <p:cNvPr id="3" name="Content Placeholder 2">
            <a:extLst>
              <a:ext uri="{FF2B5EF4-FFF2-40B4-BE49-F238E27FC236}">
                <a16:creationId xmlns:a16="http://schemas.microsoft.com/office/drawing/2014/main" id="{C3D0ECC3-1F0E-429F-B5BE-57A9D3CCF10F}"/>
              </a:ext>
            </a:extLst>
          </p:cNvPr>
          <p:cNvSpPr>
            <a:spLocks noGrp="1"/>
          </p:cNvSpPr>
          <p:nvPr>
            <p:ph idx="1"/>
          </p:nvPr>
        </p:nvSpPr>
        <p:spPr>
          <a:xfrm>
            <a:off x="677334" y="1524001"/>
            <a:ext cx="8596668" cy="5334000"/>
          </a:xfrm>
        </p:spPr>
        <p:txBody>
          <a:bodyPr>
            <a:normAutofit/>
          </a:bodyPr>
          <a:lstStyle/>
          <a:p>
            <a:r>
              <a:rPr lang="en-US" dirty="0"/>
              <a:t>How does energy affect a wave? Sometimes, thunder is a low, soft rumble. Other times it is a strong, loud boom that rattles the windows. What causes the thunder to be different?</a:t>
            </a:r>
          </a:p>
          <a:p>
            <a:r>
              <a:rPr lang="en-US" dirty="0"/>
              <a:t>Any energy that moves through a medium moves the particles of the medium. The particles of the medium bump into each other. </a:t>
            </a:r>
          </a:p>
          <a:p>
            <a:r>
              <a:rPr lang="en-US" dirty="0"/>
              <a:t>When they do, they might move a little or they might move a lot.</a:t>
            </a:r>
          </a:p>
          <a:p>
            <a:r>
              <a:rPr lang="en-US" dirty="0"/>
              <a:t>Imagine that you are floating on a raft in a pool. </a:t>
            </a:r>
          </a:p>
          <a:p>
            <a:r>
              <a:rPr lang="en-US" dirty="0"/>
              <a:t>The water is in the rest position. </a:t>
            </a:r>
          </a:p>
          <a:p>
            <a:r>
              <a:rPr lang="en-US" dirty="0"/>
              <a:t>Someone splashes the water and creates waves. You can barely feel them as they pass. These waves have a small amplitude. </a:t>
            </a:r>
          </a:p>
          <a:p>
            <a:r>
              <a:rPr lang="en-US" i="1" dirty="0"/>
              <a:t>The </a:t>
            </a:r>
            <a:r>
              <a:rPr lang="en-US" b="1" dirty="0"/>
              <a:t>amplitude </a:t>
            </a:r>
            <a:r>
              <a:rPr lang="en-US" i="1" dirty="0"/>
              <a:t>of a wave is the maximum distance that the wave moves from its rest position</a:t>
            </a:r>
            <a:r>
              <a:rPr lang="en-US" dirty="0"/>
              <a:t>. </a:t>
            </a:r>
          </a:p>
          <a:p>
            <a:r>
              <a:rPr lang="en-US" dirty="0"/>
              <a:t>In this case, the water moves back and forth a small distance from its rest position.</a:t>
            </a:r>
          </a:p>
        </p:txBody>
      </p:sp>
    </p:spTree>
    <p:extLst>
      <p:ext uri="{BB962C8B-B14F-4D97-AF65-F5344CB8AC3E}">
        <p14:creationId xmlns:p14="http://schemas.microsoft.com/office/powerpoint/2010/main" val="420654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32AF-0998-45B4-9BF4-221B765847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E97599-3F26-4758-970B-0F76F987366A}"/>
              </a:ext>
            </a:extLst>
          </p:cNvPr>
          <p:cNvSpPr>
            <a:spLocks noGrp="1"/>
          </p:cNvSpPr>
          <p:nvPr>
            <p:ph idx="1"/>
          </p:nvPr>
        </p:nvSpPr>
        <p:spPr>
          <a:xfrm>
            <a:off x="677334" y="1409701"/>
            <a:ext cx="8596668" cy="5448300"/>
          </a:xfrm>
        </p:spPr>
        <p:txBody>
          <a:bodyPr/>
          <a:lstStyle/>
          <a:p>
            <a:r>
              <a:rPr lang="en-US" dirty="0"/>
              <a:t>Now imagine that someone dives into the pool. </a:t>
            </a:r>
          </a:p>
          <a:p>
            <a:r>
              <a:rPr lang="en-US" dirty="0"/>
              <a:t>This makes waves that bounce your raft up and down. </a:t>
            </a:r>
          </a:p>
          <a:p>
            <a:r>
              <a:rPr lang="en-US" dirty="0"/>
              <a:t>The waves have higher crests and deeper troughs. </a:t>
            </a:r>
          </a:p>
          <a:p>
            <a:r>
              <a:rPr lang="en-US" dirty="0"/>
              <a:t>The water moves a greater distance from its rest position to make waves with a greater amplitude.</a:t>
            </a:r>
          </a:p>
          <a:p>
            <a:r>
              <a:rPr lang="en-US" dirty="0"/>
              <a:t>For any wave, the larger the amplitude, the more energy the wave carries. </a:t>
            </a:r>
          </a:p>
          <a:p>
            <a:r>
              <a:rPr lang="en-US" dirty="0"/>
              <a:t>The wave produced by the diver hitting the water caused a greater change than the wave produced by the gentle splash. </a:t>
            </a:r>
          </a:p>
          <a:p>
            <a:r>
              <a:rPr lang="en-US" dirty="0"/>
              <a:t>The wave produced by the diver had more energy.</a:t>
            </a:r>
          </a:p>
        </p:txBody>
      </p:sp>
    </p:spTree>
    <p:extLst>
      <p:ext uri="{BB962C8B-B14F-4D97-AF65-F5344CB8AC3E}">
        <p14:creationId xmlns:p14="http://schemas.microsoft.com/office/powerpoint/2010/main" val="169912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79C0-8C23-497A-96D2-BBB6341C3CAD}"/>
              </a:ext>
            </a:extLst>
          </p:cNvPr>
          <p:cNvSpPr>
            <a:spLocks noGrp="1"/>
          </p:cNvSpPr>
          <p:nvPr>
            <p:ph type="title"/>
          </p:nvPr>
        </p:nvSpPr>
        <p:spPr/>
        <p:txBody>
          <a:bodyPr/>
          <a:lstStyle/>
          <a:p>
            <a:r>
              <a:rPr lang="en-US" b="1" dirty="0"/>
              <a:t>Proportional Relationships</a:t>
            </a:r>
            <a:endParaRPr lang="en-US" dirty="0"/>
          </a:p>
        </p:txBody>
      </p:sp>
      <p:sp>
        <p:nvSpPr>
          <p:cNvPr id="3" name="Content Placeholder 2">
            <a:extLst>
              <a:ext uri="{FF2B5EF4-FFF2-40B4-BE49-F238E27FC236}">
                <a16:creationId xmlns:a16="http://schemas.microsoft.com/office/drawing/2014/main" id="{C5DD5438-B6CC-4C1B-AA02-9CFE9548E327}"/>
              </a:ext>
            </a:extLst>
          </p:cNvPr>
          <p:cNvSpPr>
            <a:spLocks noGrp="1"/>
          </p:cNvSpPr>
          <p:nvPr>
            <p:ph idx="1"/>
          </p:nvPr>
        </p:nvSpPr>
        <p:spPr>
          <a:xfrm>
            <a:off x="677334" y="1466851"/>
            <a:ext cx="8596668" cy="5391150"/>
          </a:xfrm>
        </p:spPr>
        <p:txBody>
          <a:bodyPr>
            <a:normAutofit/>
          </a:bodyPr>
          <a:lstStyle/>
          <a:p>
            <a:r>
              <a:rPr lang="en-US" dirty="0"/>
              <a:t>When you move a rope up and down, you produce a transverse wave with a specific amplitude.</a:t>
            </a:r>
          </a:p>
          <a:p>
            <a:r>
              <a:rPr lang="en-US" dirty="0"/>
              <a:t>For a transverse wave, the greatest distance a particle moves from the rest position is to the top of a crest or to the bottom of a trough.</a:t>
            </a:r>
          </a:p>
          <a:p>
            <a:r>
              <a:rPr lang="en-US" dirty="0"/>
              <a:t>This distance is the amplitude of a transverse wave. </a:t>
            </a:r>
          </a:p>
          <a:p>
            <a:r>
              <a:rPr lang="en-US" dirty="0"/>
              <a:t>In the figure below, you can see the difference between a wave with a small amplitude and one with a large amplitude. </a:t>
            </a:r>
          </a:p>
          <a:p>
            <a:r>
              <a:rPr lang="en-US" dirty="0"/>
              <a:t>Amplitude in a transverse wave is measured by the distance from the rest position of the medium to one of the crests or one of the troughs.</a:t>
            </a:r>
          </a:p>
          <a:p>
            <a:r>
              <a:rPr lang="en-US" dirty="0"/>
              <a:t>The energy carried by a transverse wave increases as the amplitude of the wave increases. </a:t>
            </a:r>
          </a:p>
          <a:p>
            <a:r>
              <a:rPr lang="en-US" dirty="0"/>
              <a:t>Waves that have larger amplitudes have more energy. Waves that have smaller amplitudes have less energy.</a:t>
            </a:r>
          </a:p>
        </p:txBody>
      </p:sp>
    </p:spTree>
    <p:extLst>
      <p:ext uri="{BB962C8B-B14F-4D97-AF65-F5344CB8AC3E}">
        <p14:creationId xmlns:p14="http://schemas.microsoft.com/office/powerpoint/2010/main" val="112986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6819-1AF8-4630-A3FB-9AE0FB5BB1FB}"/>
              </a:ext>
            </a:extLst>
          </p:cNvPr>
          <p:cNvSpPr>
            <a:spLocks noGrp="1"/>
          </p:cNvSpPr>
          <p:nvPr>
            <p:ph type="title"/>
          </p:nvPr>
        </p:nvSpPr>
        <p:spPr/>
        <p:txBody>
          <a:bodyPr/>
          <a:lstStyle/>
          <a:p>
            <a:r>
              <a:rPr lang="en-US" dirty="0"/>
              <a:t>What is a wave?</a:t>
            </a:r>
          </a:p>
        </p:txBody>
      </p:sp>
      <p:sp>
        <p:nvSpPr>
          <p:cNvPr id="3" name="Content Placeholder 2">
            <a:extLst>
              <a:ext uri="{FF2B5EF4-FFF2-40B4-BE49-F238E27FC236}">
                <a16:creationId xmlns:a16="http://schemas.microsoft.com/office/drawing/2014/main" id="{276D7DA9-4CA6-4B89-81E6-578AB3C77E78}"/>
              </a:ext>
            </a:extLst>
          </p:cNvPr>
          <p:cNvSpPr>
            <a:spLocks noGrp="1"/>
          </p:cNvSpPr>
          <p:nvPr>
            <p:ph idx="1"/>
          </p:nvPr>
        </p:nvSpPr>
        <p:spPr>
          <a:xfrm>
            <a:off x="677334" y="1457325"/>
            <a:ext cx="8596668" cy="5400675"/>
          </a:xfrm>
        </p:spPr>
        <p:txBody>
          <a:bodyPr/>
          <a:lstStyle/>
          <a:p>
            <a:r>
              <a:rPr lang="en-US" dirty="0"/>
              <a:t>What do a clap of thunder and the ocean crashing on the shore have in common? </a:t>
            </a:r>
          </a:p>
          <a:p>
            <a:r>
              <a:rPr lang="en-US" dirty="0"/>
              <a:t>They are both types of waves. </a:t>
            </a:r>
          </a:p>
          <a:p>
            <a:r>
              <a:rPr lang="en-US" dirty="0"/>
              <a:t>You cannot make thunder or create an ocean wave, but you have created waves before. </a:t>
            </a:r>
          </a:p>
          <a:p>
            <a:r>
              <a:rPr lang="en-US" dirty="0"/>
              <a:t>If you have ever clapped your hands or tossed a pebble into water, you have made a wave. </a:t>
            </a:r>
          </a:p>
          <a:p>
            <a:r>
              <a:rPr lang="en-US" dirty="0"/>
              <a:t>Let’s investigate to find out the characteristics of a wave.</a:t>
            </a:r>
          </a:p>
        </p:txBody>
      </p:sp>
    </p:spTree>
    <p:extLst>
      <p:ext uri="{BB962C8B-B14F-4D97-AF65-F5344CB8AC3E}">
        <p14:creationId xmlns:p14="http://schemas.microsoft.com/office/powerpoint/2010/main" val="306956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38CF-1CBD-4A7A-B2F7-4EDA6E34FD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FFFCE5-EDC1-47B8-8522-CFB06123881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0A08483-254E-4688-B824-36A511D0ACB6}"/>
              </a:ext>
            </a:extLst>
          </p:cNvPr>
          <p:cNvPicPr>
            <a:picLocks noChangeAspect="1"/>
          </p:cNvPicPr>
          <p:nvPr/>
        </p:nvPicPr>
        <p:blipFill>
          <a:blip r:embed="rId2"/>
          <a:stretch>
            <a:fillRect/>
          </a:stretch>
        </p:blipFill>
        <p:spPr>
          <a:xfrm>
            <a:off x="3032166" y="0"/>
            <a:ext cx="6127668" cy="6858000"/>
          </a:xfrm>
          <a:prstGeom prst="rect">
            <a:avLst/>
          </a:prstGeom>
        </p:spPr>
      </p:pic>
    </p:spTree>
    <p:extLst>
      <p:ext uri="{BB962C8B-B14F-4D97-AF65-F5344CB8AC3E}">
        <p14:creationId xmlns:p14="http://schemas.microsoft.com/office/powerpoint/2010/main" val="268199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191E-1D83-4DDC-856F-C6FD8A16B2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081B17-16F3-46F5-9B11-78B200F1B5BE}"/>
              </a:ext>
            </a:extLst>
          </p:cNvPr>
          <p:cNvSpPr>
            <a:spLocks noGrp="1"/>
          </p:cNvSpPr>
          <p:nvPr>
            <p:ph idx="1"/>
          </p:nvPr>
        </p:nvSpPr>
        <p:spPr>
          <a:xfrm>
            <a:off x="677334" y="1381125"/>
            <a:ext cx="8596668" cy="5476875"/>
          </a:xfrm>
        </p:spPr>
        <p:txBody>
          <a:bodyPr/>
          <a:lstStyle/>
          <a:p>
            <a:r>
              <a:rPr lang="en-US" dirty="0"/>
              <a:t>The amplitude of a longitudinal wave depends on the distance between the particles of the medium. </a:t>
            </a:r>
          </a:p>
          <a:p>
            <a:r>
              <a:rPr lang="en-US" dirty="0"/>
              <a:t>The figure below shows large and small amplitudes in longitudinal waves. </a:t>
            </a:r>
          </a:p>
          <a:p>
            <a:r>
              <a:rPr lang="en-US" dirty="0"/>
              <a:t>In a longitudinal wave that has a large amplitude, the particles in the compressions are close together and the particles in the rarefactions are far apart. </a:t>
            </a:r>
          </a:p>
          <a:p>
            <a:r>
              <a:rPr lang="en-US" dirty="0"/>
              <a:t>The larger the amplitude of the wave, the more energy the wave has.</a:t>
            </a:r>
          </a:p>
        </p:txBody>
      </p:sp>
    </p:spTree>
    <p:extLst>
      <p:ext uri="{BB962C8B-B14F-4D97-AF65-F5344CB8AC3E}">
        <p14:creationId xmlns:p14="http://schemas.microsoft.com/office/powerpoint/2010/main" val="22551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E731-A148-40A7-9A77-20EC372810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B8B64D-BE58-46F2-B160-37C9E9B9E9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116E250-DCEB-497C-A4CA-20CA2879F418}"/>
              </a:ext>
            </a:extLst>
          </p:cNvPr>
          <p:cNvPicPr>
            <a:picLocks noChangeAspect="1"/>
          </p:cNvPicPr>
          <p:nvPr/>
        </p:nvPicPr>
        <p:blipFill>
          <a:blip r:embed="rId2"/>
          <a:stretch>
            <a:fillRect/>
          </a:stretch>
        </p:blipFill>
        <p:spPr>
          <a:xfrm>
            <a:off x="661987" y="1695450"/>
            <a:ext cx="10868025" cy="3467100"/>
          </a:xfrm>
          <a:prstGeom prst="rect">
            <a:avLst/>
          </a:prstGeom>
        </p:spPr>
      </p:pic>
    </p:spTree>
    <p:extLst>
      <p:ext uri="{BB962C8B-B14F-4D97-AF65-F5344CB8AC3E}">
        <p14:creationId xmlns:p14="http://schemas.microsoft.com/office/powerpoint/2010/main" val="401390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AD5E-AB6A-4933-91A7-EC7515970EAB}"/>
              </a:ext>
            </a:extLst>
          </p:cNvPr>
          <p:cNvSpPr>
            <a:spLocks noGrp="1"/>
          </p:cNvSpPr>
          <p:nvPr>
            <p:ph type="title"/>
          </p:nvPr>
        </p:nvSpPr>
        <p:spPr/>
        <p:txBody>
          <a:bodyPr/>
          <a:lstStyle/>
          <a:p>
            <a:r>
              <a:rPr lang="en-US" b="1" dirty="0"/>
              <a:t>Math Connection</a:t>
            </a:r>
            <a:endParaRPr lang="en-US" dirty="0"/>
          </a:p>
        </p:txBody>
      </p:sp>
      <p:sp>
        <p:nvSpPr>
          <p:cNvPr id="3" name="Content Placeholder 2">
            <a:extLst>
              <a:ext uri="{FF2B5EF4-FFF2-40B4-BE49-F238E27FC236}">
                <a16:creationId xmlns:a16="http://schemas.microsoft.com/office/drawing/2014/main" id="{6F20FE2D-1E1C-4BC1-A5CF-E814042A9482}"/>
              </a:ext>
            </a:extLst>
          </p:cNvPr>
          <p:cNvSpPr>
            <a:spLocks noGrp="1"/>
          </p:cNvSpPr>
          <p:nvPr>
            <p:ph idx="1"/>
          </p:nvPr>
        </p:nvSpPr>
        <p:spPr>
          <a:xfrm>
            <a:off x="838200" y="1839118"/>
            <a:ext cx="10515600" cy="5018881"/>
          </a:xfrm>
        </p:spPr>
        <p:txBody>
          <a:bodyPr>
            <a:normAutofit/>
          </a:bodyPr>
          <a:lstStyle/>
          <a:p>
            <a:r>
              <a:rPr lang="en-US" dirty="0"/>
              <a:t>The relationship between wave energy and amplitude can be expressed mathematically. </a:t>
            </a:r>
          </a:p>
          <a:p>
            <a:r>
              <a:rPr lang="en-US" dirty="0"/>
              <a:t>See the equation below.</a:t>
            </a:r>
          </a:p>
          <a:p>
            <a:endParaRPr lang="en-US" dirty="0"/>
          </a:p>
          <a:p>
            <a:endParaRPr lang="en-US" dirty="0"/>
          </a:p>
          <a:p>
            <a:endParaRPr lang="en-US" dirty="0"/>
          </a:p>
          <a:p>
            <a:endParaRPr lang="en-US" dirty="0"/>
          </a:p>
          <a:p>
            <a:r>
              <a:rPr lang="en-US" dirty="0"/>
              <a:t>The equation shows that the energy of the wave is proportional to the square of the amplitude. </a:t>
            </a:r>
          </a:p>
          <a:p>
            <a:r>
              <a:rPr lang="en-US" dirty="0"/>
              <a:t>For example, if the height is doubled, each wave will have four times the energy. </a:t>
            </a:r>
          </a:p>
          <a:p>
            <a:r>
              <a:rPr lang="en-US" dirty="0"/>
              <a:t>If the height is halved, each wave will have a quarter of the energy.</a:t>
            </a:r>
          </a:p>
          <a:p>
            <a:r>
              <a:rPr lang="en-US" dirty="0"/>
              <a:t>The figures below show this relationship using diagrams and a graph.</a:t>
            </a:r>
          </a:p>
        </p:txBody>
      </p:sp>
      <p:pic>
        <p:nvPicPr>
          <p:cNvPr id="4" name="Picture 3">
            <a:extLst>
              <a:ext uri="{FF2B5EF4-FFF2-40B4-BE49-F238E27FC236}">
                <a16:creationId xmlns:a16="http://schemas.microsoft.com/office/drawing/2014/main" id="{AF7A19DC-DD96-4925-8E41-9D1C4071EF1A}"/>
              </a:ext>
            </a:extLst>
          </p:cNvPr>
          <p:cNvPicPr>
            <a:picLocks noChangeAspect="1"/>
          </p:cNvPicPr>
          <p:nvPr/>
        </p:nvPicPr>
        <p:blipFill>
          <a:blip r:embed="rId2"/>
          <a:stretch>
            <a:fillRect/>
          </a:stretch>
        </p:blipFill>
        <p:spPr>
          <a:xfrm>
            <a:off x="2823018" y="2818606"/>
            <a:ext cx="4305300" cy="1028700"/>
          </a:xfrm>
          <a:prstGeom prst="rect">
            <a:avLst/>
          </a:prstGeom>
        </p:spPr>
      </p:pic>
    </p:spTree>
    <p:extLst>
      <p:ext uri="{BB962C8B-B14F-4D97-AF65-F5344CB8AC3E}">
        <p14:creationId xmlns:p14="http://schemas.microsoft.com/office/powerpoint/2010/main" val="269624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B55D-0201-4CCC-B56A-1591E5FD9B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60265-FA06-4B95-A986-04A22A9D32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F7748A2-9889-4166-B684-01ACEFFFA40F}"/>
              </a:ext>
            </a:extLst>
          </p:cNvPr>
          <p:cNvPicPr>
            <a:picLocks noChangeAspect="1"/>
          </p:cNvPicPr>
          <p:nvPr/>
        </p:nvPicPr>
        <p:blipFill>
          <a:blip r:embed="rId2"/>
          <a:stretch>
            <a:fillRect/>
          </a:stretch>
        </p:blipFill>
        <p:spPr>
          <a:xfrm>
            <a:off x="1042987" y="2024062"/>
            <a:ext cx="10106025" cy="2809875"/>
          </a:xfrm>
          <a:prstGeom prst="rect">
            <a:avLst/>
          </a:prstGeom>
        </p:spPr>
      </p:pic>
    </p:spTree>
    <p:extLst>
      <p:ext uri="{BB962C8B-B14F-4D97-AF65-F5344CB8AC3E}">
        <p14:creationId xmlns:p14="http://schemas.microsoft.com/office/powerpoint/2010/main" val="68295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604A-A6BA-4C11-A5EE-8580B620916A}"/>
              </a:ext>
            </a:extLst>
          </p:cNvPr>
          <p:cNvSpPr>
            <a:spLocks noGrp="1"/>
          </p:cNvSpPr>
          <p:nvPr>
            <p:ph type="title"/>
          </p:nvPr>
        </p:nvSpPr>
        <p:spPr/>
        <p:txBody>
          <a:bodyPr/>
          <a:lstStyle/>
          <a:p>
            <a:r>
              <a:rPr lang="en-US" b="1" dirty="0"/>
              <a:t>Amplitude, Intensity, and Loudness</a:t>
            </a:r>
            <a:endParaRPr lang="en-US" dirty="0"/>
          </a:p>
        </p:txBody>
      </p:sp>
      <p:sp>
        <p:nvSpPr>
          <p:cNvPr id="3" name="Content Placeholder 2">
            <a:extLst>
              <a:ext uri="{FF2B5EF4-FFF2-40B4-BE49-F238E27FC236}">
                <a16:creationId xmlns:a16="http://schemas.microsoft.com/office/drawing/2014/main" id="{8A1CDB65-B97D-42AE-B856-085235EB80CB}"/>
              </a:ext>
            </a:extLst>
          </p:cNvPr>
          <p:cNvSpPr>
            <a:spLocks noGrp="1"/>
          </p:cNvSpPr>
          <p:nvPr>
            <p:ph idx="1"/>
          </p:nvPr>
        </p:nvSpPr>
        <p:spPr>
          <a:xfrm>
            <a:off x="677334" y="1438275"/>
            <a:ext cx="8596668" cy="5419725"/>
          </a:xfrm>
        </p:spPr>
        <p:txBody>
          <a:bodyPr>
            <a:normAutofit fontScale="92500" lnSpcReduction="10000"/>
          </a:bodyPr>
          <a:lstStyle/>
          <a:p>
            <a:r>
              <a:rPr lang="en-US" dirty="0"/>
              <a:t>The more energy a sound has, the larger the amplitude, and the louder the sound will seem.</a:t>
            </a:r>
          </a:p>
          <a:p>
            <a:r>
              <a:rPr lang="en-US" b="1" dirty="0"/>
              <a:t>Loudness </a:t>
            </a:r>
            <a:r>
              <a:rPr lang="en-US" i="1" dirty="0"/>
              <a:t>is how you perceive the energy of a sound wave</a:t>
            </a:r>
            <a:r>
              <a:rPr lang="en-US" dirty="0"/>
              <a:t>.</a:t>
            </a:r>
          </a:p>
          <a:p>
            <a:r>
              <a:rPr lang="en-US" dirty="0"/>
              <a:t>Does the alarm of a cell phone sound the same to you as it does to your friend in the next room?</a:t>
            </a:r>
          </a:p>
          <a:p>
            <a:r>
              <a:rPr lang="en-US" dirty="0"/>
              <a:t>A cell phone alarm sounds quieter to someone farther from the phone. When the alarm sounds, the particles of air in front of the phone vibrate back and forth. </a:t>
            </a:r>
          </a:p>
          <a:p>
            <a:r>
              <a:rPr lang="en-US" dirty="0"/>
              <a:t>They collide with, and transfer energy to surrounding particles of air. </a:t>
            </a:r>
          </a:p>
          <a:p>
            <a:r>
              <a:rPr lang="en-US" dirty="0"/>
              <a:t>As the energy spreads out among more and more air particles, the intensity of the wave decreases.</a:t>
            </a:r>
          </a:p>
          <a:p>
            <a:r>
              <a:rPr lang="en-US" b="1" dirty="0"/>
              <a:t>Intensity </a:t>
            </a:r>
            <a:r>
              <a:rPr lang="en-US" i="1" dirty="0"/>
              <a:t>is the amount of sound energy that passes through a square meter of space in one second</a:t>
            </a:r>
            <a:r>
              <a:rPr lang="en-US" dirty="0"/>
              <a:t>.</a:t>
            </a:r>
          </a:p>
          <a:p>
            <a:r>
              <a:rPr lang="en-US" dirty="0"/>
              <a:t>As a sound wave travels farther from the phone, the area of air particles sharing the energy that left the phone is larger. </a:t>
            </a:r>
          </a:p>
          <a:p>
            <a:r>
              <a:rPr lang="en-US" dirty="0"/>
              <a:t>Therefore, as distance from the phone increases, the energy passing through one square meter decreases. The wave is less intense. </a:t>
            </a:r>
          </a:p>
          <a:p>
            <a:r>
              <a:rPr lang="en-US" dirty="0"/>
              <a:t>As intensity decreases, amplitude decreases, and loudness decreases.</a:t>
            </a:r>
          </a:p>
        </p:txBody>
      </p:sp>
    </p:spTree>
    <p:extLst>
      <p:ext uri="{BB962C8B-B14F-4D97-AF65-F5344CB8AC3E}">
        <p14:creationId xmlns:p14="http://schemas.microsoft.com/office/powerpoint/2010/main" val="4125684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6C8E-EE3D-4E2B-B8CC-AF97505565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A42648-5405-4FD3-9CBA-A1E94EB7DA31}"/>
              </a:ext>
            </a:extLst>
          </p:cNvPr>
          <p:cNvSpPr>
            <a:spLocks noGrp="1"/>
          </p:cNvSpPr>
          <p:nvPr>
            <p:ph idx="1"/>
          </p:nvPr>
        </p:nvSpPr>
        <p:spPr>
          <a:xfrm>
            <a:off x="677334" y="1485901"/>
            <a:ext cx="8596668" cy="5372100"/>
          </a:xfrm>
        </p:spPr>
        <p:txBody>
          <a:bodyPr>
            <a:normAutofit/>
          </a:bodyPr>
          <a:lstStyle/>
          <a:p>
            <a:r>
              <a:rPr lang="en-US" dirty="0"/>
              <a:t>The decibel (dB) is the unit of measure that describes the intensity or loudness of sound. </a:t>
            </a:r>
          </a:p>
          <a:p>
            <a:r>
              <a:rPr lang="en-US" dirty="0"/>
              <a:t>Decibel levels of common sounds are shown in the figure below. </a:t>
            </a:r>
          </a:p>
          <a:p>
            <a:r>
              <a:rPr lang="en-US" dirty="0"/>
              <a:t>Each increase of 10 dB indicates that the sound is about twice as loud and has about 10 times more energy. </a:t>
            </a:r>
          </a:p>
          <a:p>
            <a:r>
              <a:rPr lang="en-US" dirty="0"/>
              <a:t>For example, the decibel level of city traffic is about 85 </a:t>
            </a:r>
            <a:r>
              <a:rPr lang="en-US" dirty="0" err="1"/>
              <a:t>dB.</a:t>
            </a:r>
            <a:r>
              <a:rPr lang="en-US" dirty="0"/>
              <a:t> The level of a rock concert is about 105 </a:t>
            </a:r>
            <a:r>
              <a:rPr lang="en-US" dirty="0" err="1"/>
              <a:t>dB.</a:t>
            </a:r>
            <a:r>
              <a:rPr lang="en-US" dirty="0"/>
              <a:t> </a:t>
            </a:r>
          </a:p>
          <a:p>
            <a:r>
              <a:rPr lang="en-US" dirty="0"/>
              <a:t>This means a concert, which is 20 dB higher, has about 10 x 10, or 100 times, more energy than traffic. </a:t>
            </a:r>
          </a:p>
          <a:p>
            <a:r>
              <a:rPr lang="en-US" dirty="0"/>
              <a:t>As sounds get louder, the amount of time you can listen without hearing loss gets shorter.</a:t>
            </a:r>
          </a:p>
        </p:txBody>
      </p:sp>
    </p:spTree>
    <p:extLst>
      <p:ext uri="{BB962C8B-B14F-4D97-AF65-F5344CB8AC3E}">
        <p14:creationId xmlns:p14="http://schemas.microsoft.com/office/powerpoint/2010/main" val="151463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241B-AF9D-4A26-8FF0-F1D0FCB1FC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1D881A-ED3A-4945-A39D-627199B5F72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051882-1426-4CCB-ADA7-6B9CEA2B996A}"/>
              </a:ext>
            </a:extLst>
          </p:cNvPr>
          <p:cNvPicPr>
            <a:picLocks noChangeAspect="1"/>
          </p:cNvPicPr>
          <p:nvPr/>
        </p:nvPicPr>
        <p:blipFill>
          <a:blip r:embed="rId2"/>
          <a:stretch>
            <a:fillRect/>
          </a:stretch>
        </p:blipFill>
        <p:spPr>
          <a:xfrm>
            <a:off x="3133725" y="581025"/>
            <a:ext cx="5924550" cy="5695950"/>
          </a:xfrm>
          <a:prstGeom prst="rect">
            <a:avLst/>
          </a:prstGeom>
        </p:spPr>
      </p:pic>
    </p:spTree>
    <p:extLst>
      <p:ext uri="{BB962C8B-B14F-4D97-AF65-F5344CB8AC3E}">
        <p14:creationId xmlns:p14="http://schemas.microsoft.com/office/powerpoint/2010/main" val="346438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810C-2B05-4142-AC77-FC1265026FF8}"/>
              </a:ext>
            </a:extLst>
          </p:cNvPr>
          <p:cNvSpPr>
            <a:spLocks noGrp="1"/>
          </p:cNvSpPr>
          <p:nvPr>
            <p:ph type="title"/>
          </p:nvPr>
        </p:nvSpPr>
        <p:spPr/>
        <p:txBody>
          <a:bodyPr>
            <a:normAutofit/>
          </a:bodyPr>
          <a:lstStyle/>
          <a:p>
            <a:r>
              <a:rPr lang="en-US" b="1" dirty="0"/>
              <a:t>Wavelength</a:t>
            </a:r>
            <a:br>
              <a:rPr lang="en-US" dirty="0"/>
            </a:br>
            <a:endParaRPr lang="en-US" dirty="0"/>
          </a:p>
        </p:txBody>
      </p:sp>
      <p:sp>
        <p:nvSpPr>
          <p:cNvPr id="3" name="Content Placeholder 2">
            <a:extLst>
              <a:ext uri="{FF2B5EF4-FFF2-40B4-BE49-F238E27FC236}">
                <a16:creationId xmlns:a16="http://schemas.microsoft.com/office/drawing/2014/main" id="{AE3CA741-548E-45DB-A377-BBA51124FE70}"/>
              </a:ext>
            </a:extLst>
          </p:cNvPr>
          <p:cNvSpPr>
            <a:spLocks noGrp="1"/>
          </p:cNvSpPr>
          <p:nvPr>
            <p:ph idx="1"/>
          </p:nvPr>
        </p:nvSpPr>
        <p:spPr>
          <a:xfrm>
            <a:off x="677334" y="1428751"/>
            <a:ext cx="8596668" cy="5429250"/>
          </a:xfrm>
        </p:spPr>
        <p:txBody>
          <a:bodyPr>
            <a:normAutofit lnSpcReduction="10000"/>
          </a:bodyPr>
          <a:lstStyle/>
          <a:p>
            <a:r>
              <a:rPr lang="en-US" dirty="0"/>
              <a:t>The more energy a wave has, the larger its amplitude. </a:t>
            </a:r>
          </a:p>
          <a:p>
            <a:r>
              <a:rPr lang="en-US" dirty="0"/>
              <a:t>As amplitude increases, loudness and intensity increase. </a:t>
            </a:r>
          </a:p>
          <a:p>
            <a:r>
              <a:rPr lang="en-US" dirty="0"/>
              <a:t>What are some other properties of waves, and what does a wave model look like when these properties change?</a:t>
            </a:r>
          </a:p>
          <a:p>
            <a:r>
              <a:rPr lang="en-US" i="1" dirty="0"/>
              <a:t>The </a:t>
            </a:r>
            <a:r>
              <a:rPr lang="en-US" b="1" dirty="0"/>
              <a:t>wavelength </a:t>
            </a:r>
            <a:r>
              <a:rPr lang="en-US" i="1" dirty="0"/>
              <a:t>of a wave is the distance from one point on a wave to the same point on the next wave</a:t>
            </a:r>
            <a:r>
              <a:rPr lang="en-US" dirty="0"/>
              <a:t>. </a:t>
            </a:r>
          </a:p>
          <a:p>
            <a:r>
              <a:rPr lang="en-US" dirty="0"/>
              <a:t>The figure below shows how wavelength is measured for transverse waves and for longitudinal waves. </a:t>
            </a:r>
          </a:p>
          <a:p>
            <a:r>
              <a:rPr lang="en-US" dirty="0"/>
              <a:t>To measure the wavelength of a transverse wave, you can measure the distance from one crest to the next crest. Or, you can measure from one trough to the next trough. In the same wave, both of these distances will be the same.</a:t>
            </a:r>
          </a:p>
          <a:p>
            <a:r>
              <a:rPr lang="en-US" dirty="0"/>
              <a:t>To measure the wavelength of a longitudinal wave, measure the distance from one compression to the next compression. Or, measure from one rarefaction to the next rarefaction. In the same wave, both of these distances will be the same. </a:t>
            </a:r>
          </a:p>
          <a:p>
            <a:r>
              <a:rPr lang="en-US" dirty="0"/>
              <a:t>Wavelength is measured in units of distance, such as meters.</a:t>
            </a:r>
          </a:p>
        </p:txBody>
      </p:sp>
    </p:spTree>
    <p:extLst>
      <p:ext uri="{BB962C8B-B14F-4D97-AF65-F5344CB8AC3E}">
        <p14:creationId xmlns:p14="http://schemas.microsoft.com/office/powerpoint/2010/main" val="205033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FF4D-2912-499A-8469-CCE8567B1E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A453B6-DC56-49E7-93E3-3D3EF4728A6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B17E72-7CA7-4F48-AD24-21ABC3C10665}"/>
              </a:ext>
            </a:extLst>
          </p:cNvPr>
          <p:cNvPicPr>
            <a:picLocks noChangeAspect="1"/>
          </p:cNvPicPr>
          <p:nvPr/>
        </p:nvPicPr>
        <p:blipFill>
          <a:blip r:embed="rId2"/>
          <a:stretch>
            <a:fillRect/>
          </a:stretch>
        </p:blipFill>
        <p:spPr>
          <a:xfrm>
            <a:off x="742950" y="1643062"/>
            <a:ext cx="10706100" cy="3571875"/>
          </a:xfrm>
          <a:prstGeom prst="rect">
            <a:avLst/>
          </a:prstGeom>
        </p:spPr>
      </p:pic>
    </p:spTree>
    <p:extLst>
      <p:ext uri="{BB962C8B-B14F-4D97-AF65-F5344CB8AC3E}">
        <p14:creationId xmlns:p14="http://schemas.microsoft.com/office/powerpoint/2010/main" val="400957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8702-6E82-43A8-ABE4-6B3B97A0E806}"/>
              </a:ext>
            </a:extLst>
          </p:cNvPr>
          <p:cNvSpPr>
            <a:spLocks noGrp="1"/>
          </p:cNvSpPr>
          <p:nvPr>
            <p:ph type="title"/>
          </p:nvPr>
        </p:nvSpPr>
        <p:spPr/>
        <p:txBody>
          <a:bodyPr/>
          <a:lstStyle/>
          <a:p>
            <a:r>
              <a:rPr lang="en-US" b="1" dirty="0"/>
              <a:t>Waves</a:t>
            </a:r>
            <a:endParaRPr lang="en-US" dirty="0"/>
          </a:p>
        </p:txBody>
      </p:sp>
      <p:sp>
        <p:nvSpPr>
          <p:cNvPr id="3" name="Content Placeholder 2">
            <a:extLst>
              <a:ext uri="{FF2B5EF4-FFF2-40B4-BE49-F238E27FC236}">
                <a16:creationId xmlns:a16="http://schemas.microsoft.com/office/drawing/2014/main" id="{8A011ADB-74CB-4806-A93C-038578A09669}"/>
              </a:ext>
            </a:extLst>
          </p:cNvPr>
          <p:cNvSpPr>
            <a:spLocks noGrp="1"/>
          </p:cNvSpPr>
          <p:nvPr>
            <p:ph idx="1"/>
          </p:nvPr>
        </p:nvSpPr>
        <p:spPr>
          <a:xfrm>
            <a:off x="677334" y="1524001"/>
            <a:ext cx="8596668" cy="5334000"/>
          </a:xfrm>
        </p:spPr>
        <p:txBody>
          <a:bodyPr>
            <a:normAutofit/>
          </a:bodyPr>
          <a:lstStyle/>
          <a:p>
            <a:r>
              <a:rPr lang="en-US" i="1" dirty="0"/>
              <a:t>A </a:t>
            </a:r>
            <a:r>
              <a:rPr lang="en-US" b="1" dirty="0"/>
              <a:t>wave </a:t>
            </a:r>
            <a:r>
              <a:rPr lang="en-US" i="1" dirty="0"/>
              <a:t>is a disturbance that transfers energy from one place to another without transferring matter</a:t>
            </a:r>
            <a:r>
              <a:rPr lang="en-US" dirty="0"/>
              <a:t>. </a:t>
            </a:r>
          </a:p>
          <a:p>
            <a:r>
              <a:rPr lang="en-US" dirty="0"/>
              <a:t>All waves have an energy source. </a:t>
            </a:r>
          </a:p>
          <a:p>
            <a:r>
              <a:rPr lang="en-US" dirty="0"/>
              <a:t>The contact of raindrops on water is the source of energy for water waves. </a:t>
            </a:r>
          </a:p>
          <a:p>
            <a:r>
              <a:rPr lang="en-US" dirty="0"/>
              <a:t>Waves transfer energy away from the source of the energy. </a:t>
            </a:r>
          </a:p>
          <a:p>
            <a:r>
              <a:rPr lang="en-US" dirty="0"/>
              <a:t>The source of energy is also known as a vibration. </a:t>
            </a:r>
          </a:p>
          <a:p>
            <a:r>
              <a:rPr lang="en-US" dirty="0"/>
              <a:t>A vibration is a back-and-forth or an up-and-down movement of an object. </a:t>
            </a:r>
          </a:p>
          <a:p>
            <a:r>
              <a:rPr lang="en-US" dirty="0"/>
              <a:t>Vibrating objects, such as a drum or a guitar string, are the sources of energy that produce sound waves.</a:t>
            </a:r>
          </a:p>
        </p:txBody>
      </p:sp>
    </p:spTree>
    <p:extLst>
      <p:ext uri="{BB962C8B-B14F-4D97-AF65-F5344CB8AC3E}">
        <p14:creationId xmlns:p14="http://schemas.microsoft.com/office/powerpoint/2010/main" val="2994883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96CE-DE44-4B08-BE4A-DF1BD0272F62}"/>
              </a:ext>
            </a:extLst>
          </p:cNvPr>
          <p:cNvSpPr>
            <a:spLocks noGrp="1"/>
          </p:cNvSpPr>
          <p:nvPr>
            <p:ph type="title"/>
          </p:nvPr>
        </p:nvSpPr>
        <p:spPr/>
        <p:txBody>
          <a:bodyPr/>
          <a:lstStyle/>
          <a:p>
            <a:r>
              <a:rPr lang="en-US" b="1" dirty="0"/>
              <a:t>Frequency</a:t>
            </a:r>
            <a:endParaRPr lang="en-US" dirty="0"/>
          </a:p>
        </p:txBody>
      </p:sp>
      <p:sp>
        <p:nvSpPr>
          <p:cNvPr id="3" name="Content Placeholder 2">
            <a:extLst>
              <a:ext uri="{FF2B5EF4-FFF2-40B4-BE49-F238E27FC236}">
                <a16:creationId xmlns:a16="http://schemas.microsoft.com/office/drawing/2014/main" id="{85BFFEB4-970A-4F59-A76C-8E05951E9F56}"/>
              </a:ext>
            </a:extLst>
          </p:cNvPr>
          <p:cNvSpPr>
            <a:spLocks noGrp="1"/>
          </p:cNvSpPr>
          <p:nvPr>
            <p:ph idx="1"/>
          </p:nvPr>
        </p:nvSpPr>
        <p:spPr>
          <a:xfrm>
            <a:off x="677334" y="1466851"/>
            <a:ext cx="8596668" cy="5391150"/>
          </a:xfrm>
        </p:spPr>
        <p:txBody>
          <a:bodyPr>
            <a:normAutofit/>
          </a:bodyPr>
          <a:lstStyle/>
          <a:p>
            <a:r>
              <a:rPr lang="en-US" dirty="0"/>
              <a:t>Waves have another property called frequency. </a:t>
            </a:r>
            <a:r>
              <a:rPr lang="en-US" i="1" dirty="0"/>
              <a:t>The </a:t>
            </a:r>
            <a:r>
              <a:rPr lang="en-US" b="1" dirty="0"/>
              <a:t>frequency </a:t>
            </a:r>
            <a:r>
              <a:rPr lang="en-US" i="1" dirty="0"/>
              <a:t>of a wave is the number of times the pattern repeats in a given time</a:t>
            </a:r>
            <a:r>
              <a:rPr lang="en-US" dirty="0"/>
              <a:t>. </a:t>
            </a:r>
          </a:p>
          <a:p>
            <a:r>
              <a:rPr lang="en-US" dirty="0"/>
              <a:t>Frequency is determined by measuring how quickly the object or material producing the wave vibrates. </a:t>
            </a:r>
          </a:p>
          <a:p>
            <a:r>
              <a:rPr lang="en-US" dirty="0"/>
              <a:t>Each vibration of the object produces one wavelength. </a:t>
            </a:r>
          </a:p>
          <a:p>
            <a:r>
              <a:rPr lang="en-US" dirty="0"/>
              <a:t>When the object vibrates faster, the waves will have a higher frequency.</a:t>
            </a:r>
          </a:p>
          <a:p>
            <a:r>
              <a:rPr lang="en-US" dirty="0"/>
              <a:t>The frequency of a wave will be equal to the number of vibrations the vibrating object makes each second. The SI unit for frequency is hertz (Hz). </a:t>
            </a:r>
          </a:p>
          <a:p>
            <a:r>
              <a:rPr lang="en-US" dirty="0"/>
              <a:t>A wave with a frequency of 2 Hz means that two wavelengths pass the same point each second. The unit Hz is the same unit as 1/s.</a:t>
            </a:r>
          </a:p>
          <a:p>
            <a:r>
              <a:rPr lang="en-US" dirty="0"/>
              <a:t>The amount of energy transferred by waves in a given time is proportional to the wave’s frequency. </a:t>
            </a:r>
          </a:p>
          <a:p>
            <a:r>
              <a:rPr lang="en-US" dirty="0"/>
              <a:t>If the frequency of the waves doubles, the energy of the wave also doubles. If the frequency decreases by half, the energy will also decrease by half.</a:t>
            </a:r>
          </a:p>
        </p:txBody>
      </p:sp>
    </p:spTree>
    <p:extLst>
      <p:ext uri="{BB962C8B-B14F-4D97-AF65-F5344CB8AC3E}">
        <p14:creationId xmlns:p14="http://schemas.microsoft.com/office/powerpoint/2010/main" val="1066993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C3FD-A578-4C22-B06D-D471294E623B}"/>
              </a:ext>
            </a:extLst>
          </p:cNvPr>
          <p:cNvSpPr>
            <a:spLocks noGrp="1"/>
          </p:cNvSpPr>
          <p:nvPr>
            <p:ph type="title"/>
          </p:nvPr>
        </p:nvSpPr>
        <p:spPr/>
        <p:txBody>
          <a:bodyPr/>
          <a:lstStyle/>
          <a:p>
            <a:r>
              <a:rPr lang="en-US" b="1" dirty="0"/>
              <a:t>Wavelength and Frequency</a:t>
            </a:r>
            <a:endParaRPr lang="en-US" dirty="0"/>
          </a:p>
        </p:txBody>
      </p:sp>
      <p:sp>
        <p:nvSpPr>
          <p:cNvPr id="3" name="Content Placeholder 2">
            <a:extLst>
              <a:ext uri="{FF2B5EF4-FFF2-40B4-BE49-F238E27FC236}">
                <a16:creationId xmlns:a16="http://schemas.microsoft.com/office/drawing/2014/main" id="{3BCC86BC-015D-4756-BBF1-3F51D1C2CAD0}"/>
              </a:ext>
            </a:extLst>
          </p:cNvPr>
          <p:cNvSpPr>
            <a:spLocks noGrp="1"/>
          </p:cNvSpPr>
          <p:nvPr>
            <p:ph idx="1"/>
          </p:nvPr>
        </p:nvSpPr>
        <p:spPr>
          <a:xfrm>
            <a:off x="677334" y="1447801"/>
            <a:ext cx="8596668" cy="5410200"/>
          </a:xfrm>
        </p:spPr>
        <p:txBody>
          <a:bodyPr>
            <a:normAutofit/>
          </a:bodyPr>
          <a:lstStyle/>
          <a:p>
            <a:r>
              <a:rPr lang="en-US" dirty="0"/>
              <a:t>The wavelength and the frequency of a wave are always related. When the frequency of a wave changes, the wavelength also changes. </a:t>
            </a:r>
          </a:p>
          <a:p>
            <a:r>
              <a:rPr lang="en-US" dirty="0"/>
              <a:t>The figure below shows how frequency and wavelength are related. Notice that the wavelength of the wave on the left is longer than that of the wave on the right. </a:t>
            </a:r>
          </a:p>
          <a:p>
            <a:r>
              <a:rPr lang="en-US" dirty="0"/>
              <a:t>Waves with a longer wavelength have a lower frequency. Waves with a shorter wavelength have a higher frequency. </a:t>
            </a:r>
          </a:p>
          <a:p>
            <a:r>
              <a:rPr lang="en-US" dirty="0"/>
              <a:t>As the frequency of a wave increases, its wavelength decreases.</a:t>
            </a:r>
          </a:p>
          <a:p>
            <a:r>
              <a:rPr lang="en-US" dirty="0"/>
              <a:t>For the wave on the left, one wavelength passes in 4 s. For the wave on the right, two wavelengths pass in 4 s. </a:t>
            </a:r>
          </a:p>
          <a:p>
            <a:r>
              <a:rPr lang="en-US" dirty="0"/>
              <a:t>To calculate the frequency of waves, divide the number of wavelengths by the time it takes for those wavelengths to pass. </a:t>
            </a:r>
          </a:p>
          <a:p>
            <a:r>
              <a:rPr lang="en-US" dirty="0"/>
              <a:t>For the wave on the left, the frequency is 1 wavelength divided by 4 s, which is 0.25 Hz. The wave on the right has a frequency of 2 wavelengths divided by 4 s, which is 0.5 Hz.</a:t>
            </a:r>
          </a:p>
        </p:txBody>
      </p:sp>
    </p:spTree>
    <p:extLst>
      <p:ext uri="{BB962C8B-B14F-4D97-AF65-F5344CB8AC3E}">
        <p14:creationId xmlns:p14="http://schemas.microsoft.com/office/powerpoint/2010/main" val="226625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C0D2-3C2D-4916-91FA-B79749DB06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506331-7A9A-4C6D-86FD-90A39577B6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C8A919A-F084-4704-A87A-0000CCAFE7EB}"/>
              </a:ext>
            </a:extLst>
          </p:cNvPr>
          <p:cNvPicPr>
            <a:picLocks noChangeAspect="1"/>
          </p:cNvPicPr>
          <p:nvPr/>
        </p:nvPicPr>
        <p:blipFill>
          <a:blip r:embed="rId2"/>
          <a:stretch>
            <a:fillRect/>
          </a:stretch>
        </p:blipFill>
        <p:spPr>
          <a:xfrm>
            <a:off x="1146389" y="0"/>
            <a:ext cx="9899222" cy="6858000"/>
          </a:xfrm>
          <a:prstGeom prst="rect">
            <a:avLst/>
          </a:prstGeom>
        </p:spPr>
      </p:pic>
    </p:spTree>
    <p:extLst>
      <p:ext uri="{BB962C8B-B14F-4D97-AF65-F5344CB8AC3E}">
        <p14:creationId xmlns:p14="http://schemas.microsoft.com/office/powerpoint/2010/main" val="282737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C351-043B-4BE1-8E9F-103AF64CC777}"/>
              </a:ext>
            </a:extLst>
          </p:cNvPr>
          <p:cNvSpPr>
            <a:spLocks noGrp="1"/>
          </p:cNvSpPr>
          <p:nvPr>
            <p:ph type="title"/>
          </p:nvPr>
        </p:nvSpPr>
        <p:spPr/>
        <p:txBody>
          <a:bodyPr/>
          <a:lstStyle/>
          <a:p>
            <a:r>
              <a:rPr lang="en-US" b="1" dirty="0"/>
              <a:t>Sound Frequency</a:t>
            </a:r>
            <a:endParaRPr lang="en-US" dirty="0"/>
          </a:p>
        </p:txBody>
      </p:sp>
      <p:sp>
        <p:nvSpPr>
          <p:cNvPr id="3" name="Content Placeholder 2">
            <a:extLst>
              <a:ext uri="{FF2B5EF4-FFF2-40B4-BE49-F238E27FC236}">
                <a16:creationId xmlns:a16="http://schemas.microsoft.com/office/drawing/2014/main" id="{BA5E8DDA-D945-4193-B42B-FBADCB8128EE}"/>
              </a:ext>
            </a:extLst>
          </p:cNvPr>
          <p:cNvSpPr>
            <a:spLocks noGrp="1"/>
          </p:cNvSpPr>
          <p:nvPr>
            <p:ph idx="1"/>
          </p:nvPr>
        </p:nvSpPr>
        <p:spPr>
          <a:xfrm>
            <a:off x="677334" y="1390651"/>
            <a:ext cx="8596668" cy="5467350"/>
          </a:xfrm>
        </p:spPr>
        <p:txBody>
          <a:bodyPr>
            <a:normAutofit fontScale="92500" lnSpcReduction="10000"/>
          </a:bodyPr>
          <a:lstStyle/>
          <a:p>
            <a:r>
              <a:rPr lang="en-US" dirty="0"/>
              <a:t>As wavelength becomes longer, frequency becomes lower. How does the frequency of the wave affect what is heard? </a:t>
            </a:r>
          </a:p>
          <a:p>
            <a:r>
              <a:rPr lang="en-US" b="1" dirty="0"/>
              <a:t>Pitch </a:t>
            </a:r>
            <a:r>
              <a:rPr lang="en-US" dirty="0"/>
              <a:t>If you pluck a guitar string, you hear a note. </a:t>
            </a:r>
          </a:p>
          <a:p>
            <a:r>
              <a:rPr lang="en-US" dirty="0"/>
              <a:t>A thick guitar string makes a low note. A thin guitar string makes a higher note. </a:t>
            </a:r>
          </a:p>
          <a:p>
            <a:r>
              <a:rPr lang="en-US" dirty="0"/>
              <a:t>The sound a thick string makes has a lower pitch than the sound a thin string makes. </a:t>
            </a:r>
          </a:p>
          <a:p>
            <a:r>
              <a:rPr lang="en-US" i="1" dirty="0"/>
              <a:t>The perception of how high or low a sound seems is </a:t>
            </a:r>
            <a:r>
              <a:rPr lang="en-US" b="1" dirty="0"/>
              <a:t>pitch. </a:t>
            </a:r>
          </a:p>
          <a:p>
            <a:r>
              <a:rPr lang="en-US" dirty="0"/>
              <a:t>The type of string changed the pitch and the frequency. Recall that frequency is the number of times the pattern repeats in a given amount of time. Frequency is often referred to as beats per second. </a:t>
            </a:r>
          </a:p>
          <a:p>
            <a:r>
              <a:rPr lang="en-US" dirty="0"/>
              <a:t>A higher frequency produces a higher pitch. </a:t>
            </a:r>
          </a:p>
          <a:p>
            <a:r>
              <a:rPr lang="en-US" dirty="0"/>
              <a:t>For example, an adult male voice might range from 85 Hz to 155 Hz. An adult female voice might range from about 165 Hz to 255 Hz. Humans can hear thunder frequencies between 20 Hz and 120 Hz. </a:t>
            </a:r>
          </a:p>
          <a:p>
            <a:r>
              <a:rPr lang="en-US" dirty="0"/>
              <a:t>The human ear can detect sounds with frequencies between about 20 Hz and 20,000 Hz. Frequencies above this range are called ultrasound. The range of sounds heard by different animals is shown below.</a:t>
            </a:r>
          </a:p>
        </p:txBody>
      </p:sp>
    </p:spTree>
    <p:extLst>
      <p:ext uri="{BB962C8B-B14F-4D97-AF65-F5344CB8AC3E}">
        <p14:creationId xmlns:p14="http://schemas.microsoft.com/office/powerpoint/2010/main" val="401391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4F16-B70C-4DA5-8E14-96638D325E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A74A14-2709-4F0C-9A0B-4B8513F6C7F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90EDE38-1B88-4932-AC92-CB8CE2052643}"/>
              </a:ext>
            </a:extLst>
          </p:cNvPr>
          <p:cNvPicPr>
            <a:picLocks noChangeAspect="1"/>
          </p:cNvPicPr>
          <p:nvPr/>
        </p:nvPicPr>
        <p:blipFill>
          <a:blip r:embed="rId2"/>
          <a:stretch>
            <a:fillRect/>
          </a:stretch>
        </p:blipFill>
        <p:spPr>
          <a:xfrm>
            <a:off x="4124325" y="419100"/>
            <a:ext cx="3943350" cy="6019800"/>
          </a:xfrm>
          <a:prstGeom prst="rect">
            <a:avLst/>
          </a:prstGeom>
        </p:spPr>
      </p:pic>
    </p:spTree>
    <p:extLst>
      <p:ext uri="{BB962C8B-B14F-4D97-AF65-F5344CB8AC3E}">
        <p14:creationId xmlns:p14="http://schemas.microsoft.com/office/powerpoint/2010/main" val="32304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E508-4648-4267-8E4B-9E07C638A118}"/>
              </a:ext>
            </a:extLst>
          </p:cNvPr>
          <p:cNvSpPr>
            <a:spLocks noGrp="1"/>
          </p:cNvSpPr>
          <p:nvPr>
            <p:ph type="title"/>
          </p:nvPr>
        </p:nvSpPr>
        <p:spPr/>
        <p:txBody>
          <a:bodyPr/>
          <a:lstStyle/>
          <a:p>
            <a:r>
              <a:rPr lang="en-US" b="1" dirty="0"/>
              <a:t>Mechanical Waves</a:t>
            </a:r>
            <a:endParaRPr lang="en-US" dirty="0"/>
          </a:p>
        </p:txBody>
      </p:sp>
      <p:sp>
        <p:nvSpPr>
          <p:cNvPr id="3" name="Content Placeholder 2">
            <a:extLst>
              <a:ext uri="{FF2B5EF4-FFF2-40B4-BE49-F238E27FC236}">
                <a16:creationId xmlns:a16="http://schemas.microsoft.com/office/drawing/2014/main" id="{1E04770D-42E3-4FDA-8824-201D07FCE4E1}"/>
              </a:ext>
            </a:extLst>
          </p:cNvPr>
          <p:cNvSpPr>
            <a:spLocks noGrp="1"/>
          </p:cNvSpPr>
          <p:nvPr>
            <p:ph idx="1"/>
          </p:nvPr>
        </p:nvSpPr>
        <p:spPr>
          <a:xfrm>
            <a:off x="677334" y="1619251"/>
            <a:ext cx="8596668" cy="5238750"/>
          </a:xfrm>
        </p:spPr>
        <p:txBody>
          <a:bodyPr/>
          <a:lstStyle/>
          <a:p>
            <a:r>
              <a:rPr lang="en-US" dirty="0"/>
              <a:t>Waves made with coiled spring toys, sound waves, and ocean waves are all mechanical waves. </a:t>
            </a:r>
          </a:p>
          <a:p>
            <a:r>
              <a:rPr lang="en-US" i="1" dirty="0"/>
              <a:t>A </a:t>
            </a:r>
            <a:r>
              <a:rPr lang="en-US" b="1" dirty="0"/>
              <a:t>mechanical wave </a:t>
            </a:r>
            <a:r>
              <a:rPr lang="en-US" i="1" dirty="0"/>
              <a:t>is a wave that travels only through matter</a:t>
            </a:r>
            <a:r>
              <a:rPr lang="en-US" dirty="0"/>
              <a:t>. </a:t>
            </a:r>
          </a:p>
          <a:p>
            <a:r>
              <a:rPr lang="en-US" dirty="0"/>
              <a:t>Mechanical waves can travel through solids, liquids, and gases. </a:t>
            </a:r>
          </a:p>
          <a:p>
            <a:r>
              <a:rPr lang="en-US" dirty="0"/>
              <a:t>Mechanical waves cannot travel through a vacuum. </a:t>
            </a:r>
          </a:p>
          <a:p>
            <a:r>
              <a:rPr lang="en-US" i="1" dirty="0"/>
              <a:t>A material in which a wave travels is called a </a:t>
            </a:r>
            <a:r>
              <a:rPr lang="en-US" b="1" dirty="0"/>
              <a:t>medium. </a:t>
            </a:r>
          </a:p>
          <a:p>
            <a:r>
              <a:rPr lang="en-US" dirty="0"/>
              <a:t>Mechanical waves can be either transverse waves or longitudinal waves.</a:t>
            </a:r>
          </a:p>
        </p:txBody>
      </p:sp>
    </p:spTree>
    <p:extLst>
      <p:ext uri="{BB962C8B-B14F-4D97-AF65-F5344CB8AC3E}">
        <p14:creationId xmlns:p14="http://schemas.microsoft.com/office/powerpoint/2010/main" val="78523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404C-7BBE-4B08-AA3C-F224C6BC4D93}"/>
              </a:ext>
            </a:extLst>
          </p:cNvPr>
          <p:cNvSpPr>
            <a:spLocks noGrp="1"/>
          </p:cNvSpPr>
          <p:nvPr>
            <p:ph type="title"/>
          </p:nvPr>
        </p:nvSpPr>
        <p:spPr/>
        <p:txBody>
          <a:bodyPr/>
          <a:lstStyle/>
          <a:p>
            <a:r>
              <a:rPr lang="en-US" b="1" dirty="0"/>
              <a:t>Transverse Waves</a:t>
            </a:r>
            <a:endParaRPr lang="en-US" dirty="0"/>
          </a:p>
        </p:txBody>
      </p:sp>
      <p:sp>
        <p:nvSpPr>
          <p:cNvPr id="3" name="Content Placeholder 2">
            <a:extLst>
              <a:ext uri="{FF2B5EF4-FFF2-40B4-BE49-F238E27FC236}">
                <a16:creationId xmlns:a16="http://schemas.microsoft.com/office/drawing/2014/main" id="{97E197C4-D1BD-4AB2-9F12-E55ADCBDBDAD}"/>
              </a:ext>
            </a:extLst>
          </p:cNvPr>
          <p:cNvSpPr>
            <a:spLocks noGrp="1"/>
          </p:cNvSpPr>
          <p:nvPr>
            <p:ph idx="1"/>
          </p:nvPr>
        </p:nvSpPr>
        <p:spPr>
          <a:xfrm>
            <a:off x="677334" y="1533525"/>
            <a:ext cx="8596668" cy="5324475"/>
          </a:xfrm>
        </p:spPr>
        <p:txBody>
          <a:bodyPr/>
          <a:lstStyle/>
          <a:p>
            <a:r>
              <a:rPr lang="en-US" dirty="0"/>
              <a:t>You can make a wave on a rope by shaking one end of the rope up and down, as shown in the figure below.</a:t>
            </a:r>
          </a:p>
          <a:p>
            <a:r>
              <a:rPr lang="en-US" dirty="0"/>
              <a:t>A wave traveling through a rope is a transverse wave. </a:t>
            </a:r>
          </a:p>
          <a:p>
            <a:r>
              <a:rPr lang="en-US" i="1" dirty="0"/>
              <a:t>A </a:t>
            </a:r>
            <a:r>
              <a:rPr lang="en-US" b="1" dirty="0"/>
              <a:t>transverse wave </a:t>
            </a:r>
            <a:r>
              <a:rPr lang="en-US" i="1" dirty="0"/>
              <a:t>is a wave in which the disturbance is perpendicular to the direction the wave travels</a:t>
            </a:r>
            <a:r>
              <a:rPr lang="en-US" dirty="0"/>
              <a:t>.</a:t>
            </a:r>
          </a:p>
          <a:p>
            <a:r>
              <a:rPr lang="en-US" dirty="0"/>
              <a:t>In the figure below, the dotted line shows where the rope was before it was shaken. </a:t>
            </a:r>
          </a:p>
          <a:p>
            <a:r>
              <a:rPr lang="en-US" dirty="0"/>
              <a:t>This is the rest position. </a:t>
            </a:r>
          </a:p>
          <a:p>
            <a:r>
              <a:rPr lang="en-US" dirty="0"/>
              <a:t>When you shake the rope, the particles in the rope move up and down, and the wave moves forward or away from the source of energy.</a:t>
            </a:r>
          </a:p>
          <a:p>
            <a:endParaRPr lang="en-US" dirty="0"/>
          </a:p>
        </p:txBody>
      </p:sp>
    </p:spTree>
    <p:extLst>
      <p:ext uri="{BB962C8B-B14F-4D97-AF65-F5344CB8AC3E}">
        <p14:creationId xmlns:p14="http://schemas.microsoft.com/office/powerpoint/2010/main" val="39333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4209-B838-4947-89C5-7727B90AEC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E3F1B9-B788-47F1-B5BA-176C1E90376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D61919E-56A0-45EE-BC95-2028A8A193FE}"/>
              </a:ext>
            </a:extLst>
          </p:cNvPr>
          <p:cNvPicPr>
            <a:picLocks noChangeAspect="1"/>
          </p:cNvPicPr>
          <p:nvPr/>
        </p:nvPicPr>
        <p:blipFill>
          <a:blip r:embed="rId2"/>
          <a:stretch>
            <a:fillRect/>
          </a:stretch>
        </p:blipFill>
        <p:spPr>
          <a:xfrm>
            <a:off x="1090612" y="1492850"/>
            <a:ext cx="10010775" cy="3872299"/>
          </a:xfrm>
          <a:prstGeom prst="rect">
            <a:avLst/>
          </a:prstGeom>
        </p:spPr>
      </p:pic>
    </p:spTree>
    <p:extLst>
      <p:ext uri="{BB962C8B-B14F-4D97-AF65-F5344CB8AC3E}">
        <p14:creationId xmlns:p14="http://schemas.microsoft.com/office/powerpoint/2010/main" val="200444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89AD-F27B-4EA7-9EB3-1AD0A342E5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7FC74C-0FDE-41FE-8B86-87FC476E4E36}"/>
              </a:ext>
            </a:extLst>
          </p:cNvPr>
          <p:cNvSpPr>
            <a:spLocks noGrp="1"/>
          </p:cNvSpPr>
          <p:nvPr>
            <p:ph idx="1"/>
          </p:nvPr>
        </p:nvSpPr>
        <p:spPr>
          <a:xfrm>
            <a:off x="677334" y="1524001"/>
            <a:ext cx="8596668" cy="5334000"/>
          </a:xfrm>
        </p:spPr>
        <p:txBody>
          <a:bodyPr>
            <a:normAutofit/>
          </a:bodyPr>
          <a:lstStyle/>
          <a:p>
            <a:r>
              <a:rPr lang="en-US" dirty="0"/>
              <a:t>The rope moves in a direction that is perpendicular, or at right angles, to the direction the wave moves. All transverse waves move like this. </a:t>
            </a:r>
          </a:p>
          <a:p>
            <a:r>
              <a:rPr lang="en-US" dirty="0"/>
              <a:t>The highest points on a transverse wave are crests. The lowest points on a transverse wave are troughs. </a:t>
            </a:r>
          </a:p>
          <a:p>
            <a:r>
              <a:rPr lang="en-US" dirty="0"/>
              <a:t>As a transverse wave moves through a rope, it makes crests and troughs in the rope. </a:t>
            </a:r>
          </a:p>
          <a:p>
            <a:r>
              <a:rPr lang="en-US" dirty="0"/>
              <a:t>Now, suppose you move the end of a coil spring up and down. The up-and-down movement of your hand is one vibration. Imagine that you move the end of the coil spring up and down several times. </a:t>
            </a:r>
          </a:p>
          <a:p>
            <a:r>
              <a:rPr lang="en-US" dirty="0"/>
              <a:t>The motion of your hand transfers energy to the coil spring. It produces several crests and troughs. As long as your hand keeps moving up and down, energy transfers to the coil spring and produces waves. </a:t>
            </a:r>
          </a:p>
          <a:p>
            <a:r>
              <a:rPr lang="en-US" dirty="0"/>
              <a:t>When your hand stops, waves no longer are produced. However, the waves produced by the earlier movements of your hand continue to travel along the spring. This is true for any vibrating object. </a:t>
            </a:r>
          </a:p>
          <a:p>
            <a:r>
              <a:rPr lang="en-US" dirty="0"/>
              <a:t>Waves can keep moving even after the object stops vibrating.</a:t>
            </a:r>
          </a:p>
        </p:txBody>
      </p:sp>
    </p:spTree>
    <p:extLst>
      <p:ext uri="{BB962C8B-B14F-4D97-AF65-F5344CB8AC3E}">
        <p14:creationId xmlns:p14="http://schemas.microsoft.com/office/powerpoint/2010/main" val="352694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DC20-037D-497C-A401-B9CA6058FF0C}"/>
              </a:ext>
            </a:extLst>
          </p:cNvPr>
          <p:cNvSpPr>
            <a:spLocks noGrp="1"/>
          </p:cNvSpPr>
          <p:nvPr>
            <p:ph type="title"/>
          </p:nvPr>
        </p:nvSpPr>
        <p:spPr/>
        <p:txBody>
          <a:bodyPr/>
          <a:lstStyle/>
          <a:p>
            <a:r>
              <a:rPr lang="en-US" b="1" dirty="0"/>
              <a:t>Longitudinal Waves</a:t>
            </a:r>
            <a:endParaRPr lang="en-US" dirty="0"/>
          </a:p>
        </p:txBody>
      </p:sp>
      <p:sp>
        <p:nvSpPr>
          <p:cNvPr id="3" name="Content Placeholder 2">
            <a:extLst>
              <a:ext uri="{FF2B5EF4-FFF2-40B4-BE49-F238E27FC236}">
                <a16:creationId xmlns:a16="http://schemas.microsoft.com/office/drawing/2014/main" id="{B86BE046-71C4-4269-9748-8652BF1D1155}"/>
              </a:ext>
            </a:extLst>
          </p:cNvPr>
          <p:cNvSpPr>
            <a:spLocks noGrp="1"/>
          </p:cNvSpPr>
          <p:nvPr>
            <p:ph idx="1"/>
          </p:nvPr>
        </p:nvSpPr>
        <p:spPr>
          <a:xfrm>
            <a:off x="677334" y="1504951"/>
            <a:ext cx="8596668" cy="5353050"/>
          </a:xfrm>
        </p:spPr>
        <p:txBody>
          <a:bodyPr/>
          <a:lstStyle/>
          <a:p>
            <a:r>
              <a:rPr lang="en-US" dirty="0"/>
              <a:t>Another type of mechanical wave is a longitudinal wave. </a:t>
            </a:r>
          </a:p>
          <a:p>
            <a:r>
              <a:rPr lang="en-US" i="1" dirty="0"/>
              <a:t>A </a:t>
            </a:r>
            <a:r>
              <a:rPr lang="en-US" b="1" dirty="0"/>
              <a:t>longitudinal wave </a:t>
            </a:r>
            <a:r>
              <a:rPr lang="en-US" i="1" dirty="0"/>
              <a:t>causes the particles in a medium to move parallel to the direction that the wave travels</a:t>
            </a:r>
            <a:r>
              <a:rPr lang="en-US" dirty="0"/>
              <a:t>. </a:t>
            </a:r>
          </a:p>
          <a:p>
            <a:r>
              <a:rPr lang="en-US" dirty="0"/>
              <a:t>The figure below shows a longitudinal wave moving along a spring. </a:t>
            </a:r>
          </a:p>
          <a:p>
            <a:r>
              <a:rPr lang="en-US" dirty="0"/>
              <a:t>As the wave passes, the coils of the spring move closer together, then move farther apart, and back again. </a:t>
            </a:r>
          </a:p>
          <a:p>
            <a:r>
              <a:rPr lang="en-US" dirty="0"/>
              <a:t>This is parallel to the direction that the wave itself moves.</a:t>
            </a:r>
          </a:p>
        </p:txBody>
      </p:sp>
    </p:spTree>
    <p:extLst>
      <p:ext uri="{BB962C8B-B14F-4D97-AF65-F5344CB8AC3E}">
        <p14:creationId xmlns:p14="http://schemas.microsoft.com/office/powerpoint/2010/main" val="127273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C4B-B904-4299-87EB-48333A5D8A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2D7191-DB51-4C79-8352-75AA6A426B1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29C49B-05BF-4DF6-B445-BAD05E1B41A8}"/>
              </a:ext>
            </a:extLst>
          </p:cNvPr>
          <p:cNvPicPr>
            <a:picLocks noChangeAspect="1"/>
          </p:cNvPicPr>
          <p:nvPr/>
        </p:nvPicPr>
        <p:blipFill>
          <a:blip r:embed="rId2"/>
          <a:stretch>
            <a:fillRect/>
          </a:stretch>
        </p:blipFill>
        <p:spPr>
          <a:xfrm>
            <a:off x="2047875" y="123825"/>
            <a:ext cx="8096250" cy="6610350"/>
          </a:xfrm>
          <a:prstGeom prst="rect">
            <a:avLst/>
          </a:prstGeom>
        </p:spPr>
      </p:pic>
    </p:spTree>
    <p:extLst>
      <p:ext uri="{BB962C8B-B14F-4D97-AF65-F5344CB8AC3E}">
        <p14:creationId xmlns:p14="http://schemas.microsoft.com/office/powerpoint/2010/main" val="9479680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TotalTime>
  <Words>2839</Words>
  <Application>Microsoft Office PowerPoint</Application>
  <PresentationFormat>Widescreen</PresentationFormat>
  <Paragraphs>175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Trebuchet MS</vt:lpstr>
      <vt:lpstr>Wingdings 3</vt:lpstr>
      <vt:lpstr>Facet</vt:lpstr>
      <vt:lpstr>Module 1: Introduction to Waves Lesson 1: Wave Properties</vt:lpstr>
      <vt:lpstr>What is a wave?</vt:lpstr>
      <vt:lpstr>Waves</vt:lpstr>
      <vt:lpstr>Mechanical Waves</vt:lpstr>
      <vt:lpstr>Transverse Waves</vt:lpstr>
      <vt:lpstr>PowerPoint Presentation</vt:lpstr>
      <vt:lpstr>PowerPoint Presentation</vt:lpstr>
      <vt:lpstr>Longitudinal Waves</vt:lpstr>
      <vt:lpstr>PowerPoint Presentation</vt:lpstr>
      <vt:lpstr>PowerPoint Presentation</vt:lpstr>
      <vt:lpstr>Sound Waves</vt:lpstr>
      <vt:lpstr>Sound Wave Models</vt:lpstr>
      <vt:lpstr>PowerPoint Presentation</vt:lpstr>
      <vt:lpstr>Water Waves</vt:lpstr>
      <vt:lpstr>PowerPoint Presentation</vt:lpstr>
      <vt:lpstr>Seismic Waves</vt:lpstr>
      <vt:lpstr>Amplitude and Energy</vt:lpstr>
      <vt:lpstr>PowerPoint Presentation</vt:lpstr>
      <vt:lpstr>Proportional Relationships</vt:lpstr>
      <vt:lpstr>PowerPoint Presentation</vt:lpstr>
      <vt:lpstr>PowerPoint Presentation</vt:lpstr>
      <vt:lpstr>PowerPoint Presentation</vt:lpstr>
      <vt:lpstr>Math Connection</vt:lpstr>
      <vt:lpstr>PowerPoint Presentation</vt:lpstr>
      <vt:lpstr>Amplitude, Intensity, and Loudness</vt:lpstr>
      <vt:lpstr>PowerPoint Presentation</vt:lpstr>
      <vt:lpstr>PowerPoint Presentation</vt:lpstr>
      <vt:lpstr>Wavelength </vt:lpstr>
      <vt:lpstr>PowerPoint Presentation</vt:lpstr>
      <vt:lpstr>Frequency</vt:lpstr>
      <vt:lpstr>Wavelength and Frequency</vt:lpstr>
      <vt:lpstr>PowerPoint Presentation</vt:lpstr>
      <vt:lpstr>Sound Frequency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Yulia Saade</dc:creator>
  <cp:lastModifiedBy>Yulia Saade</cp:lastModifiedBy>
  <cp:revision>6</cp:revision>
  <dcterms:created xsi:type="dcterms:W3CDTF">2019-09-17T17:02:20Z</dcterms:created>
  <dcterms:modified xsi:type="dcterms:W3CDTF">2019-09-17T17:50:31Z</dcterms:modified>
</cp:coreProperties>
</file>